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60" r:id="rId4"/>
    <p:sldId id="258" r:id="rId5"/>
    <p:sldId id="259" r:id="rId6"/>
    <p:sldId id="261" r:id="rId7"/>
    <p:sldId id="262" r:id="rId8"/>
    <p:sldId id="272" r:id="rId9"/>
    <p:sldId id="265" r:id="rId10"/>
    <p:sldId id="266" r:id="rId11"/>
    <p:sldId id="267" r:id="rId12"/>
    <p:sldId id="264" r:id="rId13"/>
    <p:sldId id="269" r:id="rId14"/>
    <p:sldId id="270" r:id="rId15"/>
    <p:sldId id="271" r:id="rId16"/>
    <p:sldId id="273" r:id="rId17"/>
    <p:sldId id="276" r:id="rId18"/>
    <p:sldId id="279"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7" autoAdjust="0"/>
    <p:restoredTop sz="93561"/>
  </p:normalViewPr>
  <p:slideViewPr>
    <p:cSldViewPr snapToGrid="0" snapToObjects="1">
      <p:cViewPr varScale="1">
        <p:scale>
          <a:sx n="96" d="100"/>
          <a:sy n="96" d="100"/>
        </p:scale>
        <p:origin x="8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2C655B-3866-4985-9956-4A19B327B13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C626010-AD23-44D5-BDF4-4F49A6B493A7}">
      <dgm:prSet/>
      <dgm:spPr/>
      <dgm:t>
        <a:bodyPr/>
        <a:lstStyle/>
        <a:p>
          <a:pPr>
            <a:lnSpc>
              <a:spcPct val="100000"/>
            </a:lnSpc>
          </a:pPr>
          <a:r>
            <a:rPr lang="en-US" b="1" dirty="0"/>
            <a:t>Corporate finance is deeply rooted in an underpinning theory of the firm.</a:t>
          </a:r>
        </a:p>
      </dgm:t>
    </dgm:pt>
    <dgm:pt modelId="{16EE55D2-C8EF-430C-8CFE-681DBEC445E8}" type="parTrans" cxnId="{6E7C7BA8-2C55-4E5A-8F5C-643B9BA5D781}">
      <dgm:prSet/>
      <dgm:spPr/>
      <dgm:t>
        <a:bodyPr/>
        <a:lstStyle/>
        <a:p>
          <a:endParaRPr lang="en-US"/>
        </a:p>
      </dgm:t>
    </dgm:pt>
    <dgm:pt modelId="{64B74C5E-25DC-462D-9937-1D21C38DBA7A}" type="sibTrans" cxnId="{6E7C7BA8-2C55-4E5A-8F5C-643B9BA5D781}">
      <dgm:prSet/>
      <dgm:spPr/>
      <dgm:t>
        <a:bodyPr/>
        <a:lstStyle/>
        <a:p>
          <a:endParaRPr lang="en-US"/>
        </a:p>
      </dgm:t>
    </dgm:pt>
    <dgm:pt modelId="{9430B97C-DE3C-49CA-9F46-32101A485B9E}">
      <dgm:prSet/>
      <dgm:spPr/>
      <dgm:t>
        <a:bodyPr/>
        <a:lstStyle/>
        <a:p>
          <a:pPr>
            <a:lnSpc>
              <a:spcPct val="100000"/>
            </a:lnSpc>
          </a:pPr>
          <a:r>
            <a:rPr lang="en-US" b="1" dirty="0"/>
            <a:t>Existing theories of the firm have fallen short of explaining changes in the nature of the firm.</a:t>
          </a:r>
        </a:p>
      </dgm:t>
    </dgm:pt>
    <dgm:pt modelId="{8E768B60-1ABB-42E4-88DB-9E245FB59A9A}" type="parTrans" cxnId="{3C68E9B5-CD4E-48A7-847E-F0F917171D95}">
      <dgm:prSet/>
      <dgm:spPr/>
      <dgm:t>
        <a:bodyPr/>
        <a:lstStyle/>
        <a:p>
          <a:endParaRPr lang="en-US"/>
        </a:p>
      </dgm:t>
    </dgm:pt>
    <dgm:pt modelId="{ADA4A4C4-8801-4C64-9BB6-5DD83519D730}" type="sibTrans" cxnId="{3C68E9B5-CD4E-48A7-847E-F0F917171D95}">
      <dgm:prSet/>
      <dgm:spPr/>
      <dgm:t>
        <a:bodyPr/>
        <a:lstStyle/>
        <a:p>
          <a:endParaRPr lang="en-US"/>
        </a:p>
      </dgm:t>
    </dgm:pt>
    <dgm:pt modelId="{EBB0CE0A-F226-40D4-AE7A-B6723C73DFD1}">
      <dgm:prSet/>
      <dgm:spPr/>
      <dgm:t>
        <a:bodyPr/>
        <a:lstStyle/>
        <a:p>
          <a:pPr>
            <a:lnSpc>
              <a:spcPct val="100000"/>
            </a:lnSpc>
          </a:pPr>
          <a:r>
            <a:rPr lang="en-US" b="1" dirty="0"/>
            <a:t>Establishes the need for a new theory of the firm and outlines its characteristics.</a:t>
          </a:r>
        </a:p>
      </dgm:t>
    </dgm:pt>
    <dgm:pt modelId="{F22CE567-8B60-488E-AF91-4FAF4A45EA51}" type="parTrans" cxnId="{604BFEC9-C2BB-4D64-BFDB-4D23E57CFF2E}">
      <dgm:prSet/>
      <dgm:spPr/>
      <dgm:t>
        <a:bodyPr/>
        <a:lstStyle/>
        <a:p>
          <a:endParaRPr lang="en-US"/>
        </a:p>
      </dgm:t>
    </dgm:pt>
    <dgm:pt modelId="{C7BE764D-B0F9-45F7-A388-A3E72C96995D}" type="sibTrans" cxnId="{604BFEC9-C2BB-4D64-BFDB-4D23E57CFF2E}">
      <dgm:prSet/>
      <dgm:spPr/>
      <dgm:t>
        <a:bodyPr/>
        <a:lstStyle/>
        <a:p>
          <a:endParaRPr lang="en-US"/>
        </a:p>
      </dgm:t>
    </dgm:pt>
    <dgm:pt modelId="{6D15ECDE-01BA-47EA-8B31-B8E56491C9CF}" type="pres">
      <dgm:prSet presAssocID="{322C655B-3866-4985-9956-4A19B327B13A}" presName="root" presStyleCnt="0">
        <dgm:presLayoutVars>
          <dgm:dir/>
          <dgm:resizeHandles val="exact"/>
        </dgm:presLayoutVars>
      </dgm:prSet>
      <dgm:spPr/>
    </dgm:pt>
    <dgm:pt modelId="{0DDD02C8-638A-49E9-9411-D32F6D5DD8C7}" type="pres">
      <dgm:prSet presAssocID="{3C626010-AD23-44D5-BDF4-4F49A6B493A7}" presName="compNode" presStyleCnt="0"/>
      <dgm:spPr/>
    </dgm:pt>
    <dgm:pt modelId="{4B3239E1-7B4D-476D-8E93-AD1C984E96A4}" type="pres">
      <dgm:prSet presAssocID="{3C626010-AD23-44D5-BDF4-4F49A6B493A7}" presName="bgRect" presStyleLbl="bgShp" presStyleIdx="0" presStyleCnt="3"/>
      <dgm:spPr/>
    </dgm:pt>
    <dgm:pt modelId="{082C3956-BD6D-4E68-AF15-5A497AA01AA8}" type="pres">
      <dgm:prSet presAssocID="{3C626010-AD23-44D5-BDF4-4F49A6B493A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B30716C9-E23F-4278-95C9-C7AFDE1C3310}" type="pres">
      <dgm:prSet presAssocID="{3C626010-AD23-44D5-BDF4-4F49A6B493A7}" presName="spaceRect" presStyleCnt="0"/>
      <dgm:spPr/>
    </dgm:pt>
    <dgm:pt modelId="{0EB1BA92-DE6B-44CA-A42A-51BEAEFC3693}" type="pres">
      <dgm:prSet presAssocID="{3C626010-AD23-44D5-BDF4-4F49A6B493A7}" presName="parTx" presStyleLbl="revTx" presStyleIdx="0" presStyleCnt="3">
        <dgm:presLayoutVars>
          <dgm:chMax val="0"/>
          <dgm:chPref val="0"/>
        </dgm:presLayoutVars>
      </dgm:prSet>
      <dgm:spPr/>
    </dgm:pt>
    <dgm:pt modelId="{7EFD9F85-3DD6-469C-82DA-1AE9EF31295C}" type="pres">
      <dgm:prSet presAssocID="{64B74C5E-25DC-462D-9937-1D21C38DBA7A}" presName="sibTrans" presStyleCnt="0"/>
      <dgm:spPr/>
    </dgm:pt>
    <dgm:pt modelId="{CD1269A4-0688-4318-9A78-F3E468D220A1}" type="pres">
      <dgm:prSet presAssocID="{9430B97C-DE3C-49CA-9F46-32101A485B9E}" presName="compNode" presStyleCnt="0"/>
      <dgm:spPr/>
    </dgm:pt>
    <dgm:pt modelId="{98934C69-AC68-40BA-B698-642AC41E4C35}" type="pres">
      <dgm:prSet presAssocID="{9430B97C-DE3C-49CA-9F46-32101A485B9E}" presName="bgRect" presStyleLbl="bgShp" presStyleIdx="1" presStyleCnt="3"/>
      <dgm:spPr/>
    </dgm:pt>
    <dgm:pt modelId="{0EFB879B-1D9C-43F3-B66B-2E5DB4784D6A}" type="pres">
      <dgm:prSet presAssocID="{9430B97C-DE3C-49CA-9F46-32101A485B9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anching Diagram"/>
        </a:ext>
      </dgm:extLst>
    </dgm:pt>
    <dgm:pt modelId="{680EF2F9-D39E-4A77-917F-C7EA1BD4EC0E}" type="pres">
      <dgm:prSet presAssocID="{9430B97C-DE3C-49CA-9F46-32101A485B9E}" presName="spaceRect" presStyleCnt="0"/>
      <dgm:spPr/>
    </dgm:pt>
    <dgm:pt modelId="{51DCA29D-A715-4677-9677-9246EF8AA7A6}" type="pres">
      <dgm:prSet presAssocID="{9430B97C-DE3C-49CA-9F46-32101A485B9E}" presName="parTx" presStyleLbl="revTx" presStyleIdx="1" presStyleCnt="3">
        <dgm:presLayoutVars>
          <dgm:chMax val="0"/>
          <dgm:chPref val="0"/>
        </dgm:presLayoutVars>
      </dgm:prSet>
      <dgm:spPr/>
    </dgm:pt>
    <dgm:pt modelId="{37B2A983-32CD-435C-82AA-03E5DB8C81E5}" type="pres">
      <dgm:prSet presAssocID="{ADA4A4C4-8801-4C64-9BB6-5DD83519D730}" presName="sibTrans" presStyleCnt="0"/>
      <dgm:spPr/>
    </dgm:pt>
    <dgm:pt modelId="{EA4DD09A-34AA-4B35-ABB1-BBAD981EA038}" type="pres">
      <dgm:prSet presAssocID="{EBB0CE0A-F226-40D4-AE7A-B6723C73DFD1}" presName="compNode" presStyleCnt="0"/>
      <dgm:spPr/>
    </dgm:pt>
    <dgm:pt modelId="{DB678546-E4D6-45D8-9F92-1C978AB95917}" type="pres">
      <dgm:prSet presAssocID="{EBB0CE0A-F226-40D4-AE7A-B6723C73DFD1}" presName="bgRect" presStyleLbl="bgShp" presStyleIdx="2" presStyleCnt="3"/>
      <dgm:spPr/>
    </dgm:pt>
    <dgm:pt modelId="{B1BC5D3D-39ED-483E-B2E1-EB8A6F0A37CC}" type="pres">
      <dgm:prSet presAssocID="{EBB0CE0A-F226-40D4-AE7A-B6723C73DFD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ierarchy"/>
        </a:ext>
      </dgm:extLst>
    </dgm:pt>
    <dgm:pt modelId="{130AE3D8-C809-4FE8-810F-4B930EA9D7CA}" type="pres">
      <dgm:prSet presAssocID="{EBB0CE0A-F226-40D4-AE7A-B6723C73DFD1}" presName="spaceRect" presStyleCnt="0"/>
      <dgm:spPr/>
    </dgm:pt>
    <dgm:pt modelId="{19B3A446-66F2-416D-B8B2-E0D462CA08CB}" type="pres">
      <dgm:prSet presAssocID="{EBB0CE0A-F226-40D4-AE7A-B6723C73DFD1}" presName="parTx" presStyleLbl="revTx" presStyleIdx="2" presStyleCnt="3">
        <dgm:presLayoutVars>
          <dgm:chMax val="0"/>
          <dgm:chPref val="0"/>
        </dgm:presLayoutVars>
      </dgm:prSet>
      <dgm:spPr/>
    </dgm:pt>
  </dgm:ptLst>
  <dgm:cxnLst>
    <dgm:cxn modelId="{16445C05-C91B-4061-A1E1-55DB98CE915C}" type="presOf" srcId="{9430B97C-DE3C-49CA-9F46-32101A485B9E}" destId="{51DCA29D-A715-4677-9677-9246EF8AA7A6}" srcOrd="0" destOrd="0" presId="urn:microsoft.com/office/officeart/2018/2/layout/IconVerticalSolidList"/>
    <dgm:cxn modelId="{48374840-FAFB-46C9-B8D1-3774C74F0600}" type="presOf" srcId="{3C626010-AD23-44D5-BDF4-4F49A6B493A7}" destId="{0EB1BA92-DE6B-44CA-A42A-51BEAEFC3693}" srcOrd="0" destOrd="0" presId="urn:microsoft.com/office/officeart/2018/2/layout/IconVerticalSolidList"/>
    <dgm:cxn modelId="{E7A50257-8EEB-47B0-B89C-FE53A4E3B63A}" type="presOf" srcId="{322C655B-3866-4985-9956-4A19B327B13A}" destId="{6D15ECDE-01BA-47EA-8B31-B8E56491C9CF}" srcOrd="0" destOrd="0" presId="urn:microsoft.com/office/officeart/2018/2/layout/IconVerticalSolidList"/>
    <dgm:cxn modelId="{ABE5F1A2-2830-41BB-8CC9-313A87BD08D8}" type="presOf" srcId="{EBB0CE0A-F226-40D4-AE7A-B6723C73DFD1}" destId="{19B3A446-66F2-416D-B8B2-E0D462CA08CB}" srcOrd="0" destOrd="0" presId="urn:microsoft.com/office/officeart/2018/2/layout/IconVerticalSolidList"/>
    <dgm:cxn modelId="{6E7C7BA8-2C55-4E5A-8F5C-643B9BA5D781}" srcId="{322C655B-3866-4985-9956-4A19B327B13A}" destId="{3C626010-AD23-44D5-BDF4-4F49A6B493A7}" srcOrd="0" destOrd="0" parTransId="{16EE55D2-C8EF-430C-8CFE-681DBEC445E8}" sibTransId="{64B74C5E-25DC-462D-9937-1D21C38DBA7A}"/>
    <dgm:cxn modelId="{3C68E9B5-CD4E-48A7-847E-F0F917171D95}" srcId="{322C655B-3866-4985-9956-4A19B327B13A}" destId="{9430B97C-DE3C-49CA-9F46-32101A485B9E}" srcOrd="1" destOrd="0" parTransId="{8E768B60-1ABB-42E4-88DB-9E245FB59A9A}" sibTransId="{ADA4A4C4-8801-4C64-9BB6-5DD83519D730}"/>
    <dgm:cxn modelId="{604BFEC9-C2BB-4D64-BFDB-4D23E57CFF2E}" srcId="{322C655B-3866-4985-9956-4A19B327B13A}" destId="{EBB0CE0A-F226-40D4-AE7A-B6723C73DFD1}" srcOrd="2" destOrd="0" parTransId="{F22CE567-8B60-488E-AF91-4FAF4A45EA51}" sibTransId="{C7BE764D-B0F9-45F7-A388-A3E72C96995D}"/>
    <dgm:cxn modelId="{DADBE95F-90CA-43E5-A338-96AD4C41ECFA}" type="presParOf" srcId="{6D15ECDE-01BA-47EA-8B31-B8E56491C9CF}" destId="{0DDD02C8-638A-49E9-9411-D32F6D5DD8C7}" srcOrd="0" destOrd="0" presId="urn:microsoft.com/office/officeart/2018/2/layout/IconVerticalSolidList"/>
    <dgm:cxn modelId="{4E3F26FE-7B74-41AF-9EEC-18ED0B5C1C15}" type="presParOf" srcId="{0DDD02C8-638A-49E9-9411-D32F6D5DD8C7}" destId="{4B3239E1-7B4D-476D-8E93-AD1C984E96A4}" srcOrd="0" destOrd="0" presId="urn:microsoft.com/office/officeart/2018/2/layout/IconVerticalSolidList"/>
    <dgm:cxn modelId="{ACA4460A-6AA9-4993-BBC0-2D5BAEC64740}" type="presParOf" srcId="{0DDD02C8-638A-49E9-9411-D32F6D5DD8C7}" destId="{082C3956-BD6D-4E68-AF15-5A497AA01AA8}" srcOrd="1" destOrd="0" presId="urn:microsoft.com/office/officeart/2018/2/layout/IconVerticalSolidList"/>
    <dgm:cxn modelId="{E3A9C416-CE3D-48DB-8C7F-B343CAEB1351}" type="presParOf" srcId="{0DDD02C8-638A-49E9-9411-D32F6D5DD8C7}" destId="{B30716C9-E23F-4278-95C9-C7AFDE1C3310}" srcOrd="2" destOrd="0" presId="urn:microsoft.com/office/officeart/2018/2/layout/IconVerticalSolidList"/>
    <dgm:cxn modelId="{E7140CD8-BE18-4151-88F1-DAF3A4CCA490}" type="presParOf" srcId="{0DDD02C8-638A-49E9-9411-D32F6D5DD8C7}" destId="{0EB1BA92-DE6B-44CA-A42A-51BEAEFC3693}" srcOrd="3" destOrd="0" presId="urn:microsoft.com/office/officeart/2018/2/layout/IconVerticalSolidList"/>
    <dgm:cxn modelId="{6812AD37-0D4D-485B-9E80-DE06D6ECFC21}" type="presParOf" srcId="{6D15ECDE-01BA-47EA-8B31-B8E56491C9CF}" destId="{7EFD9F85-3DD6-469C-82DA-1AE9EF31295C}" srcOrd="1" destOrd="0" presId="urn:microsoft.com/office/officeart/2018/2/layout/IconVerticalSolidList"/>
    <dgm:cxn modelId="{650F5015-1FFA-4F2D-8693-657D3E3737E0}" type="presParOf" srcId="{6D15ECDE-01BA-47EA-8B31-B8E56491C9CF}" destId="{CD1269A4-0688-4318-9A78-F3E468D220A1}" srcOrd="2" destOrd="0" presId="urn:microsoft.com/office/officeart/2018/2/layout/IconVerticalSolidList"/>
    <dgm:cxn modelId="{FF3817D0-89A5-4994-8D7B-F66E8DA14B96}" type="presParOf" srcId="{CD1269A4-0688-4318-9A78-F3E468D220A1}" destId="{98934C69-AC68-40BA-B698-642AC41E4C35}" srcOrd="0" destOrd="0" presId="urn:microsoft.com/office/officeart/2018/2/layout/IconVerticalSolidList"/>
    <dgm:cxn modelId="{A0FBDC13-98B5-488C-859D-BEB76C4DDC8C}" type="presParOf" srcId="{CD1269A4-0688-4318-9A78-F3E468D220A1}" destId="{0EFB879B-1D9C-43F3-B66B-2E5DB4784D6A}" srcOrd="1" destOrd="0" presId="urn:microsoft.com/office/officeart/2018/2/layout/IconVerticalSolidList"/>
    <dgm:cxn modelId="{8936B385-A7A6-4E71-825D-4D4BAD143C4B}" type="presParOf" srcId="{CD1269A4-0688-4318-9A78-F3E468D220A1}" destId="{680EF2F9-D39E-4A77-917F-C7EA1BD4EC0E}" srcOrd="2" destOrd="0" presId="urn:microsoft.com/office/officeart/2018/2/layout/IconVerticalSolidList"/>
    <dgm:cxn modelId="{68BE7574-1610-499C-BC19-E3CEEBFBB936}" type="presParOf" srcId="{CD1269A4-0688-4318-9A78-F3E468D220A1}" destId="{51DCA29D-A715-4677-9677-9246EF8AA7A6}" srcOrd="3" destOrd="0" presId="urn:microsoft.com/office/officeart/2018/2/layout/IconVerticalSolidList"/>
    <dgm:cxn modelId="{DEA90031-64FE-4C56-B308-76CBFC69A426}" type="presParOf" srcId="{6D15ECDE-01BA-47EA-8B31-B8E56491C9CF}" destId="{37B2A983-32CD-435C-82AA-03E5DB8C81E5}" srcOrd="3" destOrd="0" presId="urn:microsoft.com/office/officeart/2018/2/layout/IconVerticalSolidList"/>
    <dgm:cxn modelId="{EE0CE155-1807-4797-BADF-65883769616D}" type="presParOf" srcId="{6D15ECDE-01BA-47EA-8B31-B8E56491C9CF}" destId="{EA4DD09A-34AA-4B35-ABB1-BBAD981EA038}" srcOrd="4" destOrd="0" presId="urn:microsoft.com/office/officeart/2018/2/layout/IconVerticalSolidList"/>
    <dgm:cxn modelId="{4989A8B0-7007-415D-A4ED-41733779C5E6}" type="presParOf" srcId="{EA4DD09A-34AA-4B35-ABB1-BBAD981EA038}" destId="{DB678546-E4D6-45D8-9F92-1C978AB95917}" srcOrd="0" destOrd="0" presId="urn:microsoft.com/office/officeart/2018/2/layout/IconVerticalSolidList"/>
    <dgm:cxn modelId="{E7F0A937-6769-4D9F-8F22-067BE1CD5783}" type="presParOf" srcId="{EA4DD09A-34AA-4B35-ABB1-BBAD981EA038}" destId="{B1BC5D3D-39ED-483E-B2E1-EB8A6F0A37CC}" srcOrd="1" destOrd="0" presId="urn:microsoft.com/office/officeart/2018/2/layout/IconVerticalSolidList"/>
    <dgm:cxn modelId="{093E84D3-1FB6-4430-BB55-1CC36DEBBFEE}" type="presParOf" srcId="{EA4DD09A-34AA-4B35-ABB1-BBAD981EA038}" destId="{130AE3D8-C809-4FE8-810F-4B930EA9D7CA}" srcOrd="2" destOrd="0" presId="urn:microsoft.com/office/officeart/2018/2/layout/IconVerticalSolidList"/>
    <dgm:cxn modelId="{63F250CC-FDD9-4D24-8DC4-1EF717159332}" type="presParOf" srcId="{EA4DD09A-34AA-4B35-ABB1-BBAD981EA038}" destId="{19B3A446-66F2-416D-B8B2-E0D462CA08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22EFC9-56E3-4AD6-89F4-DD56D825FA75}" type="doc">
      <dgm:prSet loTypeId="urn:microsoft.com/office/officeart/2005/8/layout/process5" loCatId="process" qsTypeId="urn:microsoft.com/office/officeart/2005/8/quickstyle/simple4" qsCatId="simple" csTypeId="urn:microsoft.com/office/officeart/2005/8/colors/colorful1" csCatId="colorful"/>
      <dgm:spPr/>
      <dgm:t>
        <a:bodyPr/>
        <a:lstStyle/>
        <a:p>
          <a:endParaRPr lang="en-US"/>
        </a:p>
      </dgm:t>
    </dgm:pt>
    <dgm:pt modelId="{908BF080-A57B-4E02-870A-E9AF24382BE4}">
      <dgm:prSet/>
      <dgm:spPr/>
      <dgm:t>
        <a:bodyPr/>
        <a:lstStyle/>
        <a:p>
          <a:r>
            <a:rPr lang="en-IN"/>
            <a:t>There is a pressing need to understand what factors determine the ability of firms to capture new growth opportunities. The theory focuses on the degree of complementarity. But how can we measure it? And what is the predictive power of such an idea? An answer to these questions will be crucial to deriving the value of the entire enterprise.</a:t>
          </a:r>
          <a:endParaRPr lang="en-US"/>
        </a:p>
      </dgm:t>
    </dgm:pt>
    <dgm:pt modelId="{711BC0DA-49A7-4799-814C-48DC91CC2560}" type="parTrans" cxnId="{65750D70-79F2-4FDD-BCE7-D1799BB11B56}">
      <dgm:prSet/>
      <dgm:spPr/>
      <dgm:t>
        <a:bodyPr/>
        <a:lstStyle/>
        <a:p>
          <a:endParaRPr lang="en-US"/>
        </a:p>
      </dgm:t>
    </dgm:pt>
    <dgm:pt modelId="{035C97E7-629F-4874-8BD5-AD6D2A8A221B}" type="sibTrans" cxnId="{65750D70-79F2-4FDD-BCE7-D1799BB11B56}">
      <dgm:prSet/>
      <dgm:spPr/>
      <dgm:t>
        <a:bodyPr/>
        <a:lstStyle/>
        <a:p>
          <a:endParaRPr lang="en-US"/>
        </a:p>
      </dgm:t>
    </dgm:pt>
    <dgm:pt modelId="{4D7B5645-6640-4398-9079-F08C5B537163}">
      <dgm:prSet/>
      <dgm:spPr/>
      <dgm:t>
        <a:bodyPr/>
        <a:lstStyle/>
        <a:p>
          <a:r>
            <a:rPr lang="en-IN"/>
            <a:t>We need to know how the surplus generated by a firm is allocated among its members.</a:t>
          </a:r>
          <a:endParaRPr lang="en-US"/>
        </a:p>
      </dgm:t>
    </dgm:pt>
    <dgm:pt modelId="{5C1DE50E-DBBA-4B7D-9DF3-9990F57B41CA}" type="parTrans" cxnId="{06C8346E-E2E9-4D5B-BF64-F93D791AF9BF}">
      <dgm:prSet/>
      <dgm:spPr/>
      <dgm:t>
        <a:bodyPr/>
        <a:lstStyle/>
        <a:p>
          <a:endParaRPr lang="en-US"/>
        </a:p>
      </dgm:t>
    </dgm:pt>
    <dgm:pt modelId="{6805D281-8D55-4698-9517-E7BBEA9E00BA}" type="sibTrans" cxnId="{06C8346E-E2E9-4D5B-BF64-F93D791AF9BF}">
      <dgm:prSet/>
      <dgm:spPr/>
      <dgm:t>
        <a:bodyPr/>
        <a:lstStyle/>
        <a:p>
          <a:endParaRPr lang="en-US"/>
        </a:p>
      </dgm:t>
    </dgm:pt>
    <dgm:pt modelId="{40A279C9-71C3-4D45-8B4C-AD9FC51C79C0}" type="pres">
      <dgm:prSet presAssocID="{5522EFC9-56E3-4AD6-89F4-DD56D825FA75}" presName="diagram" presStyleCnt="0">
        <dgm:presLayoutVars>
          <dgm:dir/>
          <dgm:resizeHandles val="exact"/>
        </dgm:presLayoutVars>
      </dgm:prSet>
      <dgm:spPr/>
    </dgm:pt>
    <dgm:pt modelId="{0EFC3E63-BE79-48C7-9A5C-A08EE9926241}" type="pres">
      <dgm:prSet presAssocID="{908BF080-A57B-4E02-870A-E9AF24382BE4}" presName="node" presStyleLbl="node1" presStyleIdx="0" presStyleCnt="2">
        <dgm:presLayoutVars>
          <dgm:bulletEnabled val="1"/>
        </dgm:presLayoutVars>
      </dgm:prSet>
      <dgm:spPr/>
    </dgm:pt>
    <dgm:pt modelId="{FA94925D-3064-4B5C-9F3A-78C0C1DA1627}" type="pres">
      <dgm:prSet presAssocID="{035C97E7-629F-4874-8BD5-AD6D2A8A221B}" presName="sibTrans" presStyleLbl="sibTrans2D1" presStyleIdx="0" presStyleCnt="1"/>
      <dgm:spPr/>
    </dgm:pt>
    <dgm:pt modelId="{28AA0FBA-97D9-4D8D-8631-74FC46F845B8}" type="pres">
      <dgm:prSet presAssocID="{035C97E7-629F-4874-8BD5-AD6D2A8A221B}" presName="connectorText" presStyleLbl="sibTrans2D1" presStyleIdx="0" presStyleCnt="1"/>
      <dgm:spPr/>
    </dgm:pt>
    <dgm:pt modelId="{5ED3BCAA-B34B-4F26-8A81-8874D9EAC5D3}" type="pres">
      <dgm:prSet presAssocID="{4D7B5645-6640-4398-9079-F08C5B537163}" presName="node" presStyleLbl="node1" presStyleIdx="1" presStyleCnt="2">
        <dgm:presLayoutVars>
          <dgm:bulletEnabled val="1"/>
        </dgm:presLayoutVars>
      </dgm:prSet>
      <dgm:spPr/>
    </dgm:pt>
  </dgm:ptLst>
  <dgm:cxnLst>
    <dgm:cxn modelId="{06C8346E-E2E9-4D5B-BF64-F93D791AF9BF}" srcId="{5522EFC9-56E3-4AD6-89F4-DD56D825FA75}" destId="{4D7B5645-6640-4398-9079-F08C5B537163}" srcOrd="1" destOrd="0" parTransId="{5C1DE50E-DBBA-4B7D-9DF3-9990F57B41CA}" sibTransId="{6805D281-8D55-4698-9517-E7BBEA9E00BA}"/>
    <dgm:cxn modelId="{65750D70-79F2-4FDD-BCE7-D1799BB11B56}" srcId="{5522EFC9-56E3-4AD6-89F4-DD56D825FA75}" destId="{908BF080-A57B-4E02-870A-E9AF24382BE4}" srcOrd="0" destOrd="0" parTransId="{711BC0DA-49A7-4799-814C-48DC91CC2560}" sibTransId="{035C97E7-629F-4874-8BD5-AD6D2A8A221B}"/>
    <dgm:cxn modelId="{08B08656-01FF-4FBE-8CA3-71F33B94B8AA}" type="presOf" srcId="{4D7B5645-6640-4398-9079-F08C5B537163}" destId="{5ED3BCAA-B34B-4F26-8A81-8874D9EAC5D3}" srcOrd="0" destOrd="0" presId="urn:microsoft.com/office/officeart/2005/8/layout/process5"/>
    <dgm:cxn modelId="{66B98DAD-8882-4A33-B8C4-714CF574C756}" type="presOf" srcId="{908BF080-A57B-4E02-870A-E9AF24382BE4}" destId="{0EFC3E63-BE79-48C7-9A5C-A08EE9926241}" srcOrd="0" destOrd="0" presId="urn:microsoft.com/office/officeart/2005/8/layout/process5"/>
    <dgm:cxn modelId="{E5D42FAF-BABB-432B-9043-6B0C42FF0A6F}" type="presOf" srcId="{035C97E7-629F-4874-8BD5-AD6D2A8A221B}" destId="{FA94925D-3064-4B5C-9F3A-78C0C1DA1627}" srcOrd="0" destOrd="0" presId="urn:microsoft.com/office/officeart/2005/8/layout/process5"/>
    <dgm:cxn modelId="{40434EB2-C6F2-40A1-AB19-60C96759FAE8}" type="presOf" srcId="{5522EFC9-56E3-4AD6-89F4-DD56D825FA75}" destId="{40A279C9-71C3-4D45-8B4C-AD9FC51C79C0}" srcOrd="0" destOrd="0" presId="urn:microsoft.com/office/officeart/2005/8/layout/process5"/>
    <dgm:cxn modelId="{131D4DBF-5E84-4ADA-805E-5AB84593EAD2}" type="presOf" srcId="{035C97E7-629F-4874-8BD5-AD6D2A8A221B}" destId="{28AA0FBA-97D9-4D8D-8631-74FC46F845B8}" srcOrd="1" destOrd="0" presId="urn:microsoft.com/office/officeart/2005/8/layout/process5"/>
    <dgm:cxn modelId="{C6AC6671-FA72-412C-A2A4-B9343FF45193}" type="presParOf" srcId="{40A279C9-71C3-4D45-8B4C-AD9FC51C79C0}" destId="{0EFC3E63-BE79-48C7-9A5C-A08EE9926241}" srcOrd="0" destOrd="0" presId="urn:microsoft.com/office/officeart/2005/8/layout/process5"/>
    <dgm:cxn modelId="{C9463578-655A-4CAC-926A-27AAD440A3DF}" type="presParOf" srcId="{40A279C9-71C3-4D45-8B4C-AD9FC51C79C0}" destId="{FA94925D-3064-4B5C-9F3A-78C0C1DA1627}" srcOrd="1" destOrd="0" presId="urn:microsoft.com/office/officeart/2005/8/layout/process5"/>
    <dgm:cxn modelId="{AC4A35B0-3EFF-43D0-A59B-B5B61E91EE57}" type="presParOf" srcId="{FA94925D-3064-4B5C-9F3A-78C0C1DA1627}" destId="{28AA0FBA-97D9-4D8D-8631-74FC46F845B8}" srcOrd="0" destOrd="0" presId="urn:microsoft.com/office/officeart/2005/8/layout/process5"/>
    <dgm:cxn modelId="{7D555491-5C2B-419E-836C-7093E721915E}" type="presParOf" srcId="{40A279C9-71C3-4D45-8B4C-AD9FC51C79C0}" destId="{5ED3BCAA-B34B-4F26-8A81-8874D9EAC5D3}" srcOrd="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6CF094-3A8D-4B1B-8B67-5B855097D16D}"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B721D574-B250-4A85-AFE0-2657FA6506F0}">
      <dgm:prSet/>
      <dgm:spPr/>
      <dgm:t>
        <a:bodyPr/>
        <a:lstStyle/>
        <a:p>
          <a:r>
            <a:rPr lang="en-US" b="1"/>
            <a:t>Corporate Finance (CF):</a:t>
          </a:r>
          <a:r>
            <a:rPr lang="en-US"/>
            <a:t> Study of how firms are financed or</a:t>
          </a:r>
          <a:r>
            <a:rPr lang="en-US" i="1"/>
            <a:t> </a:t>
          </a:r>
          <a:r>
            <a:rPr lang="en-US"/>
            <a:t>the business of financing business.</a:t>
          </a:r>
        </a:p>
      </dgm:t>
    </dgm:pt>
    <dgm:pt modelId="{42E84213-A8F9-4C29-8E52-8B25637851FB}" type="parTrans" cxnId="{F21478A7-014C-48FE-93FB-DCD8350453DA}">
      <dgm:prSet/>
      <dgm:spPr/>
      <dgm:t>
        <a:bodyPr/>
        <a:lstStyle/>
        <a:p>
          <a:endParaRPr lang="en-US"/>
        </a:p>
      </dgm:t>
    </dgm:pt>
    <dgm:pt modelId="{7AC916E6-B5B8-41A1-AF46-D460EAB3133B}" type="sibTrans" cxnId="{F21478A7-014C-48FE-93FB-DCD8350453DA}">
      <dgm:prSet/>
      <dgm:spPr/>
      <dgm:t>
        <a:bodyPr/>
        <a:lstStyle/>
        <a:p>
          <a:endParaRPr lang="en-US"/>
        </a:p>
      </dgm:t>
    </dgm:pt>
    <dgm:pt modelId="{60CE43F9-65E6-489D-A481-8FE75F966F74}">
      <dgm:prSet/>
      <dgm:spPr/>
      <dgm:t>
        <a:bodyPr/>
        <a:lstStyle/>
        <a:p>
          <a:r>
            <a:rPr lang="en-US"/>
            <a:t>Distinct from real estate finance, personal/consumer finance, etc.</a:t>
          </a:r>
        </a:p>
      </dgm:t>
    </dgm:pt>
    <dgm:pt modelId="{F45170E7-9BB5-424B-BBEF-F616F47AD499}" type="parTrans" cxnId="{91464801-9AEB-44BE-AD7F-51E201571215}">
      <dgm:prSet/>
      <dgm:spPr/>
      <dgm:t>
        <a:bodyPr/>
        <a:lstStyle/>
        <a:p>
          <a:endParaRPr lang="en-US"/>
        </a:p>
      </dgm:t>
    </dgm:pt>
    <dgm:pt modelId="{01E9189F-F9E8-4316-A1D9-63364E472980}" type="sibTrans" cxnId="{91464801-9AEB-44BE-AD7F-51E201571215}">
      <dgm:prSet/>
      <dgm:spPr/>
      <dgm:t>
        <a:bodyPr/>
        <a:lstStyle/>
        <a:p>
          <a:endParaRPr lang="en-US"/>
        </a:p>
      </dgm:t>
    </dgm:pt>
    <dgm:pt modelId="{FF41FCA0-C297-4E64-AF9D-9A5CAB89753F}">
      <dgm:prSet/>
      <dgm:spPr/>
      <dgm:t>
        <a:bodyPr/>
        <a:lstStyle/>
        <a:p>
          <a:r>
            <a:rPr lang="en-US"/>
            <a:t>Three main areas of CF:</a:t>
          </a:r>
        </a:p>
      </dgm:t>
    </dgm:pt>
    <dgm:pt modelId="{8F3C3B91-5946-48B2-AE82-9D349DC8C29B}" type="parTrans" cxnId="{57E0E576-37DD-4CBE-AB70-F936A58934D2}">
      <dgm:prSet/>
      <dgm:spPr/>
      <dgm:t>
        <a:bodyPr/>
        <a:lstStyle/>
        <a:p>
          <a:endParaRPr lang="en-US"/>
        </a:p>
      </dgm:t>
    </dgm:pt>
    <dgm:pt modelId="{3DBAEA0F-6595-48C4-9E72-35E30911D7AA}" type="sibTrans" cxnId="{57E0E576-37DD-4CBE-AB70-F936A58934D2}">
      <dgm:prSet/>
      <dgm:spPr/>
      <dgm:t>
        <a:bodyPr/>
        <a:lstStyle/>
        <a:p>
          <a:endParaRPr lang="en-US"/>
        </a:p>
      </dgm:t>
    </dgm:pt>
    <dgm:pt modelId="{DDE3D62F-5C39-4996-B253-CC8629B8919A}">
      <dgm:prSet/>
      <dgm:spPr/>
      <dgm:t>
        <a:bodyPr/>
        <a:lstStyle/>
        <a:p>
          <a:r>
            <a:rPr lang="en-US" b="1"/>
            <a:t>Capital Structure:</a:t>
          </a:r>
          <a:r>
            <a:rPr lang="en-US"/>
            <a:t> Distortions associated with different ways of financing </a:t>
          </a:r>
        </a:p>
      </dgm:t>
    </dgm:pt>
    <dgm:pt modelId="{73EB1391-8558-4557-9054-9DB20C881AC6}" type="parTrans" cxnId="{2FF81BDD-481F-44CD-9661-6A9A044168C2}">
      <dgm:prSet/>
      <dgm:spPr/>
      <dgm:t>
        <a:bodyPr/>
        <a:lstStyle/>
        <a:p>
          <a:endParaRPr lang="en-US"/>
        </a:p>
      </dgm:t>
    </dgm:pt>
    <dgm:pt modelId="{914E0B9C-05F8-4C59-A99A-835E1C0BC294}" type="sibTrans" cxnId="{2FF81BDD-481F-44CD-9661-6A9A044168C2}">
      <dgm:prSet/>
      <dgm:spPr/>
      <dgm:t>
        <a:bodyPr/>
        <a:lstStyle/>
        <a:p>
          <a:endParaRPr lang="en-US"/>
        </a:p>
      </dgm:t>
    </dgm:pt>
    <dgm:pt modelId="{F0081ED3-F0FE-4C09-B576-C5B04AF21B5E}">
      <dgm:prSet/>
      <dgm:spPr/>
      <dgm:t>
        <a:bodyPr/>
        <a:lstStyle/>
        <a:p>
          <a:r>
            <a:rPr lang="en-US" b="1"/>
            <a:t>Corporate Governance:</a:t>
          </a:r>
          <a:r>
            <a:rPr lang="en-US"/>
            <a:t> Optimal governance structure for the firm</a:t>
          </a:r>
        </a:p>
      </dgm:t>
    </dgm:pt>
    <dgm:pt modelId="{5F40506F-8095-4879-B378-CA623F226864}" type="parTrans" cxnId="{8F664454-4796-4022-9B77-1210479E8CC9}">
      <dgm:prSet/>
      <dgm:spPr/>
      <dgm:t>
        <a:bodyPr/>
        <a:lstStyle/>
        <a:p>
          <a:endParaRPr lang="en-US"/>
        </a:p>
      </dgm:t>
    </dgm:pt>
    <dgm:pt modelId="{052C893C-0723-42FA-A290-A55034B3CD29}" type="sibTrans" cxnId="{8F664454-4796-4022-9B77-1210479E8CC9}">
      <dgm:prSet/>
      <dgm:spPr/>
      <dgm:t>
        <a:bodyPr/>
        <a:lstStyle/>
        <a:p>
          <a:endParaRPr lang="en-US"/>
        </a:p>
      </dgm:t>
    </dgm:pt>
    <dgm:pt modelId="{81394155-4571-42CC-BB3C-3AE32A513F5C}">
      <dgm:prSet/>
      <dgm:spPr/>
      <dgm:t>
        <a:bodyPr/>
        <a:lstStyle/>
        <a:p>
          <a:r>
            <a:rPr lang="en-US" b="1"/>
            <a:t>Valuation:</a:t>
          </a:r>
          <a:r>
            <a:rPr lang="en-US"/>
            <a:t> Valuation of the firm</a:t>
          </a:r>
        </a:p>
      </dgm:t>
    </dgm:pt>
    <dgm:pt modelId="{222D1AC4-29C2-400D-AE4C-31DFA5BA7C4E}" type="parTrans" cxnId="{E35AEBC9-C3BF-4881-8685-9B3879DA1BC3}">
      <dgm:prSet/>
      <dgm:spPr/>
      <dgm:t>
        <a:bodyPr/>
        <a:lstStyle/>
        <a:p>
          <a:endParaRPr lang="en-US"/>
        </a:p>
      </dgm:t>
    </dgm:pt>
    <dgm:pt modelId="{9F02C422-22E5-469D-B94A-CE86318E6D24}" type="sibTrans" cxnId="{E35AEBC9-C3BF-4881-8685-9B3879DA1BC3}">
      <dgm:prSet/>
      <dgm:spPr/>
      <dgm:t>
        <a:bodyPr/>
        <a:lstStyle/>
        <a:p>
          <a:endParaRPr lang="en-US"/>
        </a:p>
      </dgm:t>
    </dgm:pt>
    <dgm:pt modelId="{F5AC8680-CCAB-4DBD-B634-DC4BCF90EA2F}" type="pres">
      <dgm:prSet presAssocID="{E96CF094-3A8D-4B1B-8B67-5B855097D16D}" presName="Name0" presStyleCnt="0">
        <dgm:presLayoutVars>
          <dgm:dir/>
          <dgm:animLvl val="lvl"/>
          <dgm:resizeHandles val="exact"/>
        </dgm:presLayoutVars>
      </dgm:prSet>
      <dgm:spPr/>
    </dgm:pt>
    <dgm:pt modelId="{92BD00AA-D7DE-4BB9-8495-89239BA5B547}" type="pres">
      <dgm:prSet presAssocID="{FF41FCA0-C297-4E64-AF9D-9A5CAB89753F}" presName="boxAndChildren" presStyleCnt="0"/>
      <dgm:spPr/>
    </dgm:pt>
    <dgm:pt modelId="{447815A6-C894-461F-BD36-4D34C6A2C1F2}" type="pres">
      <dgm:prSet presAssocID="{FF41FCA0-C297-4E64-AF9D-9A5CAB89753F}" presName="parentTextBox" presStyleLbl="node1" presStyleIdx="0" presStyleCnt="3"/>
      <dgm:spPr/>
    </dgm:pt>
    <dgm:pt modelId="{24BAC573-7F14-4C77-BEB1-044FF7082399}" type="pres">
      <dgm:prSet presAssocID="{FF41FCA0-C297-4E64-AF9D-9A5CAB89753F}" presName="entireBox" presStyleLbl="node1" presStyleIdx="0" presStyleCnt="3"/>
      <dgm:spPr/>
    </dgm:pt>
    <dgm:pt modelId="{2B695BEF-4418-4200-A858-AAB171A8A9CE}" type="pres">
      <dgm:prSet presAssocID="{FF41FCA0-C297-4E64-AF9D-9A5CAB89753F}" presName="descendantBox" presStyleCnt="0"/>
      <dgm:spPr/>
    </dgm:pt>
    <dgm:pt modelId="{376F2612-FEED-4DAA-9A6C-DB1C11BB4999}" type="pres">
      <dgm:prSet presAssocID="{DDE3D62F-5C39-4996-B253-CC8629B8919A}" presName="childTextBox" presStyleLbl="fgAccFollowNode1" presStyleIdx="0" presStyleCnt="3">
        <dgm:presLayoutVars>
          <dgm:bulletEnabled val="1"/>
        </dgm:presLayoutVars>
      </dgm:prSet>
      <dgm:spPr/>
    </dgm:pt>
    <dgm:pt modelId="{B1A6EC4F-0E20-4E66-9AD7-0756936793F9}" type="pres">
      <dgm:prSet presAssocID="{F0081ED3-F0FE-4C09-B576-C5B04AF21B5E}" presName="childTextBox" presStyleLbl="fgAccFollowNode1" presStyleIdx="1" presStyleCnt="3">
        <dgm:presLayoutVars>
          <dgm:bulletEnabled val="1"/>
        </dgm:presLayoutVars>
      </dgm:prSet>
      <dgm:spPr/>
    </dgm:pt>
    <dgm:pt modelId="{85828C8E-D93E-426D-8F36-F2ABA474BA9D}" type="pres">
      <dgm:prSet presAssocID="{81394155-4571-42CC-BB3C-3AE32A513F5C}" presName="childTextBox" presStyleLbl="fgAccFollowNode1" presStyleIdx="2" presStyleCnt="3">
        <dgm:presLayoutVars>
          <dgm:bulletEnabled val="1"/>
        </dgm:presLayoutVars>
      </dgm:prSet>
      <dgm:spPr/>
    </dgm:pt>
    <dgm:pt modelId="{F6473129-F6EE-4A78-9CF1-1FF9FEBFB2A7}" type="pres">
      <dgm:prSet presAssocID="{01E9189F-F9E8-4316-A1D9-63364E472980}" presName="sp" presStyleCnt="0"/>
      <dgm:spPr/>
    </dgm:pt>
    <dgm:pt modelId="{D2EF59FC-2655-43F3-9022-35E1E83BE937}" type="pres">
      <dgm:prSet presAssocID="{60CE43F9-65E6-489D-A481-8FE75F966F74}" presName="arrowAndChildren" presStyleCnt="0"/>
      <dgm:spPr/>
    </dgm:pt>
    <dgm:pt modelId="{9B6A4592-AB6B-4137-9A5E-1CFEA8BAE15F}" type="pres">
      <dgm:prSet presAssocID="{60CE43F9-65E6-489D-A481-8FE75F966F74}" presName="parentTextArrow" presStyleLbl="node1" presStyleIdx="1" presStyleCnt="3"/>
      <dgm:spPr/>
    </dgm:pt>
    <dgm:pt modelId="{B5D85C1F-5E35-4BB7-8E7B-0CC0AF0A5960}" type="pres">
      <dgm:prSet presAssocID="{7AC916E6-B5B8-41A1-AF46-D460EAB3133B}" presName="sp" presStyleCnt="0"/>
      <dgm:spPr/>
    </dgm:pt>
    <dgm:pt modelId="{DF7F8873-D019-4494-9911-256164182E0B}" type="pres">
      <dgm:prSet presAssocID="{B721D574-B250-4A85-AFE0-2657FA6506F0}" presName="arrowAndChildren" presStyleCnt="0"/>
      <dgm:spPr/>
    </dgm:pt>
    <dgm:pt modelId="{95DDB0DE-FB85-4DBA-A8AC-6921600F21BF}" type="pres">
      <dgm:prSet presAssocID="{B721D574-B250-4A85-AFE0-2657FA6506F0}" presName="parentTextArrow" presStyleLbl="node1" presStyleIdx="2" presStyleCnt="3"/>
      <dgm:spPr/>
    </dgm:pt>
  </dgm:ptLst>
  <dgm:cxnLst>
    <dgm:cxn modelId="{91464801-9AEB-44BE-AD7F-51E201571215}" srcId="{E96CF094-3A8D-4B1B-8B67-5B855097D16D}" destId="{60CE43F9-65E6-489D-A481-8FE75F966F74}" srcOrd="1" destOrd="0" parTransId="{F45170E7-9BB5-424B-BBEF-F616F47AD499}" sibTransId="{01E9189F-F9E8-4316-A1D9-63364E472980}"/>
    <dgm:cxn modelId="{7FD69C14-0AB3-47CC-93F1-15E5FEBCAB7A}" type="presOf" srcId="{FF41FCA0-C297-4E64-AF9D-9A5CAB89753F}" destId="{24BAC573-7F14-4C77-BEB1-044FF7082399}" srcOrd="1" destOrd="0" presId="urn:microsoft.com/office/officeart/2005/8/layout/process4"/>
    <dgm:cxn modelId="{5C763760-E03D-4A1F-B655-9A0C54811C15}" type="presOf" srcId="{DDE3D62F-5C39-4996-B253-CC8629B8919A}" destId="{376F2612-FEED-4DAA-9A6C-DB1C11BB4999}" srcOrd="0" destOrd="0" presId="urn:microsoft.com/office/officeart/2005/8/layout/process4"/>
    <dgm:cxn modelId="{726A8A4A-443A-4FA9-B18E-815C604A3018}" type="presOf" srcId="{B721D574-B250-4A85-AFE0-2657FA6506F0}" destId="{95DDB0DE-FB85-4DBA-A8AC-6921600F21BF}" srcOrd="0" destOrd="0" presId="urn:microsoft.com/office/officeart/2005/8/layout/process4"/>
    <dgm:cxn modelId="{D1AAD96A-7954-409F-9122-485038C33E7A}" type="presOf" srcId="{81394155-4571-42CC-BB3C-3AE32A513F5C}" destId="{85828C8E-D93E-426D-8F36-F2ABA474BA9D}" srcOrd="0" destOrd="0" presId="urn:microsoft.com/office/officeart/2005/8/layout/process4"/>
    <dgm:cxn modelId="{D59F8E73-1192-4401-A385-E66933927D72}" type="presOf" srcId="{E96CF094-3A8D-4B1B-8B67-5B855097D16D}" destId="{F5AC8680-CCAB-4DBD-B634-DC4BCF90EA2F}" srcOrd="0" destOrd="0" presId="urn:microsoft.com/office/officeart/2005/8/layout/process4"/>
    <dgm:cxn modelId="{8F664454-4796-4022-9B77-1210479E8CC9}" srcId="{FF41FCA0-C297-4E64-AF9D-9A5CAB89753F}" destId="{F0081ED3-F0FE-4C09-B576-C5B04AF21B5E}" srcOrd="1" destOrd="0" parTransId="{5F40506F-8095-4879-B378-CA623F226864}" sibTransId="{052C893C-0723-42FA-A290-A55034B3CD29}"/>
    <dgm:cxn modelId="{57E0E576-37DD-4CBE-AB70-F936A58934D2}" srcId="{E96CF094-3A8D-4B1B-8B67-5B855097D16D}" destId="{FF41FCA0-C297-4E64-AF9D-9A5CAB89753F}" srcOrd="2" destOrd="0" parTransId="{8F3C3B91-5946-48B2-AE82-9D349DC8C29B}" sibTransId="{3DBAEA0F-6595-48C4-9E72-35E30911D7AA}"/>
    <dgm:cxn modelId="{CFF574A7-6CA4-44CC-8D49-9E6FBB4F73B9}" type="presOf" srcId="{60CE43F9-65E6-489D-A481-8FE75F966F74}" destId="{9B6A4592-AB6B-4137-9A5E-1CFEA8BAE15F}" srcOrd="0" destOrd="0" presId="urn:microsoft.com/office/officeart/2005/8/layout/process4"/>
    <dgm:cxn modelId="{F21478A7-014C-48FE-93FB-DCD8350453DA}" srcId="{E96CF094-3A8D-4B1B-8B67-5B855097D16D}" destId="{B721D574-B250-4A85-AFE0-2657FA6506F0}" srcOrd="0" destOrd="0" parTransId="{42E84213-A8F9-4C29-8E52-8B25637851FB}" sibTransId="{7AC916E6-B5B8-41A1-AF46-D460EAB3133B}"/>
    <dgm:cxn modelId="{95A986B3-CB26-4970-AE21-581D1490AF74}" type="presOf" srcId="{F0081ED3-F0FE-4C09-B576-C5B04AF21B5E}" destId="{B1A6EC4F-0E20-4E66-9AD7-0756936793F9}" srcOrd="0" destOrd="0" presId="urn:microsoft.com/office/officeart/2005/8/layout/process4"/>
    <dgm:cxn modelId="{E35AEBC9-C3BF-4881-8685-9B3879DA1BC3}" srcId="{FF41FCA0-C297-4E64-AF9D-9A5CAB89753F}" destId="{81394155-4571-42CC-BB3C-3AE32A513F5C}" srcOrd="2" destOrd="0" parTransId="{222D1AC4-29C2-400D-AE4C-31DFA5BA7C4E}" sibTransId="{9F02C422-22E5-469D-B94A-CE86318E6D24}"/>
    <dgm:cxn modelId="{2FF81BDD-481F-44CD-9661-6A9A044168C2}" srcId="{FF41FCA0-C297-4E64-AF9D-9A5CAB89753F}" destId="{DDE3D62F-5C39-4996-B253-CC8629B8919A}" srcOrd="0" destOrd="0" parTransId="{73EB1391-8558-4557-9054-9DB20C881AC6}" sibTransId="{914E0B9C-05F8-4C59-A99A-835E1C0BC294}"/>
    <dgm:cxn modelId="{4209E3FF-565E-4376-B559-61DC5B54C600}" type="presOf" srcId="{FF41FCA0-C297-4E64-AF9D-9A5CAB89753F}" destId="{447815A6-C894-461F-BD36-4D34C6A2C1F2}" srcOrd="0" destOrd="0" presId="urn:microsoft.com/office/officeart/2005/8/layout/process4"/>
    <dgm:cxn modelId="{4C0C6458-C935-4E98-A4E2-1368D0950844}" type="presParOf" srcId="{F5AC8680-CCAB-4DBD-B634-DC4BCF90EA2F}" destId="{92BD00AA-D7DE-4BB9-8495-89239BA5B547}" srcOrd="0" destOrd="0" presId="urn:microsoft.com/office/officeart/2005/8/layout/process4"/>
    <dgm:cxn modelId="{6BDD07D3-5AC9-4354-A13B-4ACB01D2BCC7}" type="presParOf" srcId="{92BD00AA-D7DE-4BB9-8495-89239BA5B547}" destId="{447815A6-C894-461F-BD36-4D34C6A2C1F2}" srcOrd="0" destOrd="0" presId="urn:microsoft.com/office/officeart/2005/8/layout/process4"/>
    <dgm:cxn modelId="{D5DCE41B-4512-4810-A9C2-4FA2C4539B3B}" type="presParOf" srcId="{92BD00AA-D7DE-4BB9-8495-89239BA5B547}" destId="{24BAC573-7F14-4C77-BEB1-044FF7082399}" srcOrd="1" destOrd="0" presId="urn:microsoft.com/office/officeart/2005/8/layout/process4"/>
    <dgm:cxn modelId="{6257D580-A417-4277-A0EF-691399AB18F0}" type="presParOf" srcId="{92BD00AA-D7DE-4BB9-8495-89239BA5B547}" destId="{2B695BEF-4418-4200-A858-AAB171A8A9CE}" srcOrd="2" destOrd="0" presId="urn:microsoft.com/office/officeart/2005/8/layout/process4"/>
    <dgm:cxn modelId="{B7435BC4-C131-45A0-A24A-6BC6A2B72621}" type="presParOf" srcId="{2B695BEF-4418-4200-A858-AAB171A8A9CE}" destId="{376F2612-FEED-4DAA-9A6C-DB1C11BB4999}" srcOrd="0" destOrd="0" presId="urn:microsoft.com/office/officeart/2005/8/layout/process4"/>
    <dgm:cxn modelId="{B18F8209-1995-4BB5-AB8B-33638100DB3F}" type="presParOf" srcId="{2B695BEF-4418-4200-A858-AAB171A8A9CE}" destId="{B1A6EC4F-0E20-4E66-9AD7-0756936793F9}" srcOrd="1" destOrd="0" presId="urn:microsoft.com/office/officeart/2005/8/layout/process4"/>
    <dgm:cxn modelId="{98A941A5-7381-411F-85AC-F532D2C54204}" type="presParOf" srcId="{2B695BEF-4418-4200-A858-AAB171A8A9CE}" destId="{85828C8E-D93E-426D-8F36-F2ABA474BA9D}" srcOrd="2" destOrd="0" presId="urn:microsoft.com/office/officeart/2005/8/layout/process4"/>
    <dgm:cxn modelId="{CF27E633-047E-4B24-BCCD-E5EC692AC3A0}" type="presParOf" srcId="{F5AC8680-CCAB-4DBD-B634-DC4BCF90EA2F}" destId="{F6473129-F6EE-4A78-9CF1-1FF9FEBFB2A7}" srcOrd="1" destOrd="0" presId="urn:microsoft.com/office/officeart/2005/8/layout/process4"/>
    <dgm:cxn modelId="{1CDFF823-0555-4E92-BEE0-A47F96066C6D}" type="presParOf" srcId="{F5AC8680-CCAB-4DBD-B634-DC4BCF90EA2F}" destId="{D2EF59FC-2655-43F3-9022-35E1E83BE937}" srcOrd="2" destOrd="0" presId="urn:microsoft.com/office/officeart/2005/8/layout/process4"/>
    <dgm:cxn modelId="{2355A886-74F3-4992-907E-07A89A2A9993}" type="presParOf" srcId="{D2EF59FC-2655-43F3-9022-35E1E83BE937}" destId="{9B6A4592-AB6B-4137-9A5E-1CFEA8BAE15F}" srcOrd="0" destOrd="0" presId="urn:microsoft.com/office/officeart/2005/8/layout/process4"/>
    <dgm:cxn modelId="{49B15559-B065-4F66-A8D5-F0E5E5803ED8}" type="presParOf" srcId="{F5AC8680-CCAB-4DBD-B634-DC4BCF90EA2F}" destId="{B5D85C1F-5E35-4BB7-8E7B-0CC0AF0A5960}" srcOrd="3" destOrd="0" presId="urn:microsoft.com/office/officeart/2005/8/layout/process4"/>
    <dgm:cxn modelId="{1AB6B7B5-F98F-4899-83D5-C01C15B47E66}" type="presParOf" srcId="{F5AC8680-CCAB-4DBD-B634-DC4BCF90EA2F}" destId="{DF7F8873-D019-4494-9911-256164182E0B}" srcOrd="4" destOrd="0" presId="urn:microsoft.com/office/officeart/2005/8/layout/process4"/>
    <dgm:cxn modelId="{ED25EE4E-3016-4FBF-ADDA-61C76B59CCB6}" type="presParOf" srcId="{DF7F8873-D019-4494-9911-256164182E0B}" destId="{95DDB0DE-FB85-4DBA-A8AC-6921600F21B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8E0B41-CC9B-4079-A0AA-26029C6D19FE}" type="doc">
      <dgm:prSet loTypeId="urn:microsoft.com/office/officeart/2005/8/layout/hList1" loCatId="list" qsTypeId="urn:microsoft.com/office/officeart/2005/8/quickstyle/simple4" qsCatId="simple" csTypeId="urn:microsoft.com/office/officeart/2005/8/colors/colorful1" csCatId="colorful"/>
      <dgm:spPr/>
      <dgm:t>
        <a:bodyPr/>
        <a:lstStyle/>
        <a:p>
          <a:endParaRPr lang="en-US"/>
        </a:p>
      </dgm:t>
    </dgm:pt>
    <dgm:pt modelId="{C8AC58B1-8BA9-4E13-9493-0AF07E4575A0}">
      <dgm:prSet/>
      <dgm:spPr/>
      <dgm:t>
        <a:bodyPr/>
        <a:lstStyle/>
        <a:p>
          <a:r>
            <a:rPr lang="en-US"/>
            <a:t>Concerns the financing of </a:t>
          </a:r>
          <a:r>
            <a:rPr lang="en-US" b="1"/>
            <a:t>enterprises</a:t>
          </a:r>
          <a:r>
            <a:rPr lang="en-US"/>
            <a:t>: unique combinations of physical and human capital.</a:t>
          </a:r>
        </a:p>
      </dgm:t>
    </dgm:pt>
    <dgm:pt modelId="{1A129B8B-F730-4E69-8879-85AB24AD126C}" type="parTrans" cxnId="{75D51014-F742-4B86-A6E3-CAA4E0CD50EC}">
      <dgm:prSet/>
      <dgm:spPr/>
      <dgm:t>
        <a:bodyPr/>
        <a:lstStyle/>
        <a:p>
          <a:endParaRPr lang="en-US"/>
        </a:p>
      </dgm:t>
    </dgm:pt>
    <dgm:pt modelId="{8F450A04-2AD0-41E7-AA14-4BB2EDDB5A0A}" type="sibTrans" cxnId="{75D51014-F742-4B86-A6E3-CAA4E0CD50EC}">
      <dgm:prSet/>
      <dgm:spPr/>
      <dgm:t>
        <a:bodyPr/>
        <a:lstStyle/>
        <a:p>
          <a:endParaRPr lang="en-US"/>
        </a:p>
      </dgm:t>
    </dgm:pt>
    <dgm:pt modelId="{5AAD0AE2-4E9C-4F25-8607-DBC7DEA236B2}">
      <dgm:prSet/>
      <dgm:spPr/>
      <dgm:t>
        <a:bodyPr/>
        <a:lstStyle/>
        <a:p>
          <a:r>
            <a:rPr lang="en-US"/>
            <a:t>For historical reasons, the idea of enterprise that became ingrained in corporate finance coincided with the legal notion of </a:t>
          </a:r>
          <a:r>
            <a:rPr lang="en-US" b="1"/>
            <a:t>corporation</a:t>
          </a:r>
          <a:r>
            <a:rPr lang="en-US"/>
            <a:t>.</a:t>
          </a:r>
        </a:p>
      </dgm:t>
    </dgm:pt>
    <dgm:pt modelId="{B81B3DB7-56D7-4C55-8804-4B045365E396}" type="parTrans" cxnId="{34F7446D-56BE-411C-BCE5-95461D55A523}">
      <dgm:prSet/>
      <dgm:spPr/>
      <dgm:t>
        <a:bodyPr/>
        <a:lstStyle/>
        <a:p>
          <a:endParaRPr lang="en-US"/>
        </a:p>
      </dgm:t>
    </dgm:pt>
    <dgm:pt modelId="{3EA72483-7779-4773-B1F5-E74AAD297B86}" type="sibTrans" cxnId="{34F7446D-56BE-411C-BCE5-95461D55A523}">
      <dgm:prSet/>
      <dgm:spPr/>
      <dgm:t>
        <a:bodyPr/>
        <a:lstStyle/>
        <a:p>
          <a:endParaRPr lang="en-US"/>
        </a:p>
      </dgm:t>
    </dgm:pt>
    <dgm:pt modelId="{FDB365F6-D5CE-49E4-88DE-F0F2393A1800}">
      <dgm:prSet/>
      <dgm:spPr/>
      <dgm:t>
        <a:bodyPr/>
        <a:lstStyle/>
        <a:p>
          <a:r>
            <a:rPr lang="en-US" dirty="0"/>
            <a:t>Disproportionate focus on large firms:</a:t>
          </a:r>
        </a:p>
      </dgm:t>
    </dgm:pt>
    <dgm:pt modelId="{9071869C-3215-466D-BC44-D04E4E3D1A61}" type="parTrans" cxnId="{5A828A6F-7B53-4C0A-907C-5B57BA6E3D0D}">
      <dgm:prSet/>
      <dgm:spPr/>
      <dgm:t>
        <a:bodyPr/>
        <a:lstStyle/>
        <a:p>
          <a:endParaRPr lang="en-US"/>
        </a:p>
      </dgm:t>
    </dgm:pt>
    <dgm:pt modelId="{CFE59583-7895-47A3-93FE-076541EAB166}" type="sibTrans" cxnId="{5A828A6F-7B53-4C0A-907C-5B57BA6E3D0D}">
      <dgm:prSet/>
      <dgm:spPr/>
      <dgm:t>
        <a:bodyPr/>
        <a:lstStyle/>
        <a:p>
          <a:endParaRPr lang="en-US"/>
        </a:p>
      </dgm:t>
    </dgm:pt>
    <dgm:pt modelId="{3C113ADD-0351-4285-97E7-0DFCF95462E7}">
      <dgm:prSet/>
      <dgm:spPr/>
      <dgm:t>
        <a:bodyPr/>
        <a:lstStyle/>
        <a:p>
          <a:r>
            <a:rPr lang="en-IN" b="0" i="0" baseline="0"/>
            <a:t>Disproportionate amount of research dedicated to large publicly traded companies is simply an effect of </a:t>
          </a:r>
          <a:r>
            <a:rPr lang="en-IN" b="1" i="0" baseline="0"/>
            <a:t>data availability.</a:t>
          </a:r>
          <a:endParaRPr lang="en-US"/>
        </a:p>
      </dgm:t>
    </dgm:pt>
    <dgm:pt modelId="{A87BC771-FD2C-456C-ACFE-A5209AB32485}" type="parTrans" cxnId="{C1B313F1-BC2A-4EEF-BC73-EFBE8F0A109F}">
      <dgm:prSet/>
      <dgm:spPr/>
      <dgm:t>
        <a:bodyPr/>
        <a:lstStyle/>
        <a:p>
          <a:endParaRPr lang="en-US"/>
        </a:p>
      </dgm:t>
    </dgm:pt>
    <dgm:pt modelId="{BECE68D7-33E7-4BC5-9C44-2A9E2E466A2E}" type="sibTrans" cxnId="{C1B313F1-BC2A-4EEF-BC73-EFBE8F0A109F}">
      <dgm:prSet/>
      <dgm:spPr/>
      <dgm:t>
        <a:bodyPr/>
        <a:lstStyle/>
        <a:p>
          <a:endParaRPr lang="en-US"/>
        </a:p>
      </dgm:t>
    </dgm:pt>
    <dgm:pt modelId="{53B688E2-C5FD-4C82-8A14-3F512D20A68C}">
      <dgm:prSet/>
      <dgm:spPr/>
      <dgm:t>
        <a:bodyPr/>
        <a:lstStyle/>
        <a:p>
          <a:r>
            <a:rPr lang="en-IN" b="0" i="0" baseline="0"/>
            <a:t>The access to datasets, such as COMPUSTAT, facilitated this type of research, whereas the difficulty in obtaining information about privately held companies </a:t>
          </a:r>
          <a:r>
            <a:rPr lang="en-IN" b="1" i="0" baseline="0"/>
            <a:t>prevented the other type</a:t>
          </a:r>
          <a:r>
            <a:rPr lang="en-IN" b="0" i="0" baseline="0"/>
            <a:t>.</a:t>
          </a:r>
          <a:endParaRPr lang="en-US"/>
        </a:p>
      </dgm:t>
    </dgm:pt>
    <dgm:pt modelId="{06BC846B-4B45-4F44-ABFA-EA4E57239DEC}" type="parTrans" cxnId="{1017A863-197D-4710-A2AB-AF5BF4F79D9D}">
      <dgm:prSet/>
      <dgm:spPr/>
      <dgm:t>
        <a:bodyPr/>
        <a:lstStyle/>
        <a:p>
          <a:endParaRPr lang="en-US"/>
        </a:p>
      </dgm:t>
    </dgm:pt>
    <dgm:pt modelId="{5E8A1044-254C-4DA1-9ADB-67EB39F5FC0E}" type="sibTrans" cxnId="{1017A863-197D-4710-A2AB-AF5BF4F79D9D}">
      <dgm:prSet/>
      <dgm:spPr/>
      <dgm:t>
        <a:bodyPr/>
        <a:lstStyle/>
        <a:p>
          <a:endParaRPr lang="en-US"/>
        </a:p>
      </dgm:t>
    </dgm:pt>
    <dgm:pt modelId="{79AA8FBE-B3EE-41A8-BA4D-2FC31EF52AED}" type="pres">
      <dgm:prSet presAssocID="{218E0B41-CC9B-4079-A0AA-26029C6D19FE}" presName="Name0" presStyleCnt="0">
        <dgm:presLayoutVars>
          <dgm:dir/>
          <dgm:animLvl val="lvl"/>
          <dgm:resizeHandles val="exact"/>
        </dgm:presLayoutVars>
      </dgm:prSet>
      <dgm:spPr/>
    </dgm:pt>
    <dgm:pt modelId="{2F64CB19-7602-42E9-9315-7966C8E23EB2}" type="pres">
      <dgm:prSet presAssocID="{C8AC58B1-8BA9-4E13-9493-0AF07E4575A0}" presName="composite" presStyleCnt="0"/>
      <dgm:spPr/>
    </dgm:pt>
    <dgm:pt modelId="{88782248-8AF7-4E91-A2B9-2793288802FB}" type="pres">
      <dgm:prSet presAssocID="{C8AC58B1-8BA9-4E13-9493-0AF07E4575A0}" presName="parTx" presStyleLbl="alignNode1" presStyleIdx="0" presStyleCnt="3">
        <dgm:presLayoutVars>
          <dgm:chMax val="0"/>
          <dgm:chPref val="0"/>
          <dgm:bulletEnabled val="1"/>
        </dgm:presLayoutVars>
      </dgm:prSet>
      <dgm:spPr/>
    </dgm:pt>
    <dgm:pt modelId="{D06B7061-D40C-4401-8454-BEFB2EE5F74A}" type="pres">
      <dgm:prSet presAssocID="{C8AC58B1-8BA9-4E13-9493-0AF07E4575A0}" presName="desTx" presStyleLbl="alignAccFollowNode1" presStyleIdx="0" presStyleCnt="3">
        <dgm:presLayoutVars>
          <dgm:bulletEnabled val="1"/>
        </dgm:presLayoutVars>
      </dgm:prSet>
      <dgm:spPr/>
    </dgm:pt>
    <dgm:pt modelId="{C513CAE5-D327-46E1-9AF8-37AB931D180B}" type="pres">
      <dgm:prSet presAssocID="{8F450A04-2AD0-41E7-AA14-4BB2EDDB5A0A}" presName="space" presStyleCnt="0"/>
      <dgm:spPr/>
    </dgm:pt>
    <dgm:pt modelId="{63C7703F-B6E8-4971-A690-FABBC7F52627}" type="pres">
      <dgm:prSet presAssocID="{5AAD0AE2-4E9C-4F25-8607-DBC7DEA236B2}" presName="composite" presStyleCnt="0"/>
      <dgm:spPr/>
    </dgm:pt>
    <dgm:pt modelId="{7FCDFA3C-3E20-4B21-B16E-AED70ED7C710}" type="pres">
      <dgm:prSet presAssocID="{5AAD0AE2-4E9C-4F25-8607-DBC7DEA236B2}" presName="parTx" presStyleLbl="alignNode1" presStyleIdx="1" presStyleCnt="3">
        <dgm:presLayoutVars>
          <dgm:chMax val="0"/>
          <dgm:chPref val="0"/>
          <dgm:bulletEnabled val="1"/>
        </dgm:presLayoutVars>
      </dgm:prSet>
      <dgm:spPr/>
    </dgm:pt>
    <dgm:pt modelId="{8D1FB1FF-10E6-4A5C-801B-84315558A202}" type="pres">
      <dgm:prSet presAssocID="{5AAD0AE2-4E9C-4F25-8607-DBC7DEA236B2}" presName="desTx" presStyleLbl="alignAccFollowNode1" presStyleIdx="1" presStyleCnt="3">
        <dgm:presLayoutVars>
          <dgm:bulletEnabled val="1"/>
        </dgm:presLayoutVars>
      </dgm:prSet>
      <dgm:spPr/>
    </dgm:pt>
    <dgm:pt modelId="{D161D08A-9C9D-4793-BFF4-CBFBDA6F0268}" type="pres">
      <dgm:prSet presAssocID="{3EA72483-7779-4773-B1F5-E74AAD297B86}" presName="space" presStyleCnt="0"/>
      <dgm:spPr/>
    </dgm:pt>
    <dgm:pt modelId="{F0A89A93-8DFC-4957-948E-A51B7A13125E}" type="pres">
      <dgm:prSet presAssocID="{FDB365F6-D5CE-49E4-88DE-F0F2393A1800}" presName="composite" presStyleCnt="0"/>
      <dgm:spPr/>
    </dgm:pt>
    <dgm:pt modelId="{99C034C2-4C30-4FFB-A600-71AF8C1AB4E2}" type="pres">
      <dgm:prSet presAssocID="{FDB365F6-D5CE-49E4-88DE-F0F2393A1800}" presName="parTx" presStyleLbl="alignNode1" presStyleIdx="2" presStyleCnt="3">
        <dgm:presLayoutVars>
          <dgm:chMax val="0"/>
          <dgm:chPref val="0"/>
          <dgm:bulletEnabled val="1"/>
        </dgm:presLayoutVars>
      </dgm:prSet>
      <dgm:spPr/>
    </dgm:pt>
    <dgm:pt modelId="{5817541F-57FA-48A5-B508-BE36ED87D152}" type="pres">
      <dgm:prSet presAssocID="{FDB365F6-D5CE-49E4-88DE-F0F2393A1800}" presName="desTx" presStyleLbl="alignAccFollowNode1" presStyleIdx="2" presStyleCnt="3">
        <dgm:presLayoutVars>
          <dgm:bulletEnabled val="1"/>
        </dgm:presLayoutVars>
      </dgm:prSet>
      <dgm:spPr/>
    </dgm:pt>
  </dgm:ptLst>
  <dgm:cxnLst>
    <dgm:cxn modelId="{75D51014-F742-4B86-A6E3-CAA4E0CD50EC}" srcId="{218E0B41-CC9B-4079-A0AA-26029C6D19FE}" destId="{C8AC58B1-8BA9-4E13-9493-0AF07E4575A0}" srcOrd="0" destOrd="0" parTransId="{1A129B8B-F730-4E69-8879-85AB24AD126C}" sibTransId="{8F450A04-2AD0-41E7-AA14-4BB2EDDB5A0A}"/>
    <dgm:cxn modelId="{D98CAE1F-BF9D-463F-B922-244FEADAAE09}" type="presOf" srcId="{3C113ADD-0351-4285-97E7-0DFCF95462E7}" destId="{5817541F-57FA-48A5-B508-BE36ED87D152}" srcOrd="0" destOrd="0" presId="urn:microsoft.com/office/officeart/2005/8/layout/hList1"/>
    <dgm:cxn modelId="{54F2452B-14DF-41AF-9931-A03729079327}" type="presOf" srcId="{218E0B41-CC9B-4079-A0AA-26029C6D19FE}" destId="{79AA8FBE-B3EE-41A8-BA4D-2FC31EF52AED}" srcOrd="0" destOrd="0" presId="urn:microsoft.com/office/officeart/2005/8/layout/hList1"/>
    <dgm:cxn modelId="{9E6E325C-8EF3-4F8B-A047-562A882FBAF8}" type="presOf" srcId="{FDB365F6-D5CE-49E4-88DE-F0F2393A1800}" destId="{99C034C2-4C30-4FFB-A600-71AF8C1AB4E2}" srcOrd="0" destOrd="0" presId="urn:microsoft.com/office/officeart/2005/8/layout/hList1"/>
    <dgm:cxn modelId="{1017A863-197D-4710-A2AB-AF5BF4F79D9D}" srcId="{FDB365F6-D5CE-49E4-88DE-F0F2393A1800}" destId="{53B688E2-C5FD-4C82-8A14-3F512D20A68C}" srcOrd="1" destOrd="0" parTransId="{06BC846B-4B45-4F44-ABFA-EA4E57239DEC}" sibTransId="{5E8A1044-254C-4DA1-9ADB-67EB39F5FC0E}"/>
    <dgm:cxn modelId="{34F7446D-56BE-411C-BCE5-95461D55A523}" srcId="{218E0B41-CC9B-4079-A0AA-26029C6D19FE}" destId="{5AAD0AE2-4E9C-4F25-8607-DBC7DEA236B2}" srcOrd="1" destOrd="0" parTransId="{B81B3DB7-56D7-4C55-8804-4B045365E396}" sibTransId="{3EA72483-7779-4773-B1F5-E74AAD297B86}"/>
    <dgm:cxn modelId="{5A828A6F-7B53-4C0A-907C-5B57BA6E3D0D}" srcId="{218E0B41-CC9B-4079-A0AA-26029C6D19FE}" destId="{FDB365F6-D5CE-49E4-88DE-F0F2393A1800}" srcOrd="2" destOrd="0" parTransId="{9071869C-3215-466D-BC44-D04E4E3D1A61}" sibTransId="{CFE59583-7895-47A3-93FE-076541EAB166}"/>
    <dgm:cxn modelId="{E4124DAC-4167-4346-8B99-7FA8B422FDC4}" type="presOf" srcId="{C8AC58B1-8BA9-4E13-9493-0AF07E4575A0}" destId="{88782248-8AF7-4E91-A2B9-2793288802FB}" srcOrd="0" destOrd="0" presId="urn:microsoft.com/office/officeart/2005/8/layout/hList1"/>
    <dgm:cxn modelId="{ECDF1DC9-09D4-4F7E-89B7-3E612018C38D}" type="presOf" srcId="{5AAD0AE2-4E9C-4F25-8607-DBC7DEA236B2}" destId="{7FCDFA3C-3E20-4B21-B16E-AED70ED7C710}" srcOrd="0" destOrd="0" presId="urn:microsoft.com/office/officeart/2005/8/layout/hList1"/>
    <dgm:cxn modelId="{DB891FD0-1143-4A17-8C68-08702B491958}" type="presOf" srcId="{53B688E2-C5FD-4C82-8A14-3F512D20A68C}" destId="{5817541F-57FA-48A5-B508-BE36ED87D152}" srcOrd="0" destOrd="1" presId="urn:microsoft.com/office/officeart/2005/8/layout/hList1"/>
    <dgm:cxn modelId="{C1B313F1-BC2A-4EEF-BC73-EFBE8F0A109F}" srcId="{FDB365F6-D5CE-49E4-88DE-F0F2393A1800}" destId="{3C113ADD-0351-4285-97E7-0DFCF95462E7}" srcOrd="0" destOrd="0" parTransId="{A87BC771-FD2C-456C-ACFE-A5209AB32485}" sibTransId="{BECE68D7-33E7-4BC5-9C44-2A9E2E466A2E}"/>
    <dgm:cxn modelId="{22B08207-5033-415D-BC8A-6D06D00A8C2E}" type="presParOf" srcId="{79AA8FBE-B3EE-41A8-BA4D-2FC31EF52AED}" destId="{2F64CB19-7602-42E9-9315-7966C8E23EB2}" srcOrd="0" destOrd="0" presId="urn:microsoft.com/office/officeart/2005/8/layout/hList1"/>
    <dgm:cxn modelId="{84EAAD7B-D43A-47B0-8E03-1876314BCFAD}" type="presParOf" srcId="{2F64CB19-7602-42E9-9315-7966C8E23EB2}" destId="{88782248-8AF7-4E91-A2B9-2793288802FB}" srcOrd="0" destOrd="0" presId="urn:microsoft.com/office/officeart/2005/8/layout/hList1"/>
    <dgm:cxn modelId="{56112064-A3BE-4CE6-A70A-FE62BFA503DC}" type="presParOf" srcId="{2F64CB19-7602-42E9-9315-7966C8E23EB2}" destId="{D06B7061-D40C-4401-8454-BEFB2EE5F74A}" srcOrd="1" destOrd="0" presId="urn:microsoft.com/office/officeart/2005/8/layout/hList1"/>
    <dgm:cxn modelId="{26D82CEB-7C3B-497C-9155-FF3C12E00919}" type="presParOf" srcId="{79AA8FBE-B3EE-41A8-BA4D-2FC31EF52AED}" destId="{C513CAE5-D327-46E1-9AF8-37AB931D180B}" srcOrd="1" destOrd="0" presId="urn:microsoft.com/office/officeart/2005/8/layout/hList1"/>
    <dgm:cxn modelId="{397D64D5-DF83-456E-9805-61FFF9F89CB6}" type="presParOf" srcId="{79AA8FBE-B3EE-41A8-BA4D-2FC31EF52AED}" destId="{63C7703F-B6E8-4971-A690-FABBC7F52627}" srcOrd="2" destOrd="0" presId="urn:microsoft.com/office/officeart/2005/8/layout/hList1"/>
    <dgm:cxn modelId="{53EBC379-68E0-43C3-B39A-37962D073304}" type="presParOf" srcId="{63C7703F-B6E8-4971-A690-FABBC7F52627}" destId="{7FCDFA3C-3E20-4B21-B16E-AED70ED7C710}" srcOrd="0" destOrd="0" presId="urn:microsoft.com/office/officeart/2005/8/layout/hList1"/>
    <dgm:cxn modelId="{55CDFA5C-9B07-4A40-96D9-C4AD72F702C8}" type="presParOf" srcId="{63C7703F-B6E8-4971-A690-FABBC7F52627}" destId="{8D1FB1FF-10E6-4A5C-801B-84315558A202}" srcOrd="1" destOrd="0" presId="urn:microsoft.com/office/officeart/2005/8/layout/hList1"/>
    <dgm:cxn modelId="{E97974F9-0293-4D09-AF8F-AD3E0E29B9A6}" type="presParOf" srcId="{79AA8FBE-B3EE-41A8-BA4D-2FC31EF52AED}" destId="{D161D08A-9C9D-4793-BFF4-CBFBDA6F0268}" srcOrd="3" destOrd="0" presId="urn:microsoft.com/office/officeart/2005/8/layout/hList1"/>
    <dgm:cxn modelId="{9236D4E1-B8FE-4F28-AE69-BA84E8EA501E}" type="presParOf" srcId="{79AA8FBE-B3EE-41A8-BA4D-2FC31EF52AED}" destId="{F0A89A93-8DFC-4957-948E-A51B7A13125E}" srcOrd="4" destOrd="0" presId="urn:microsoft.com/office/officeart/2005/8/layout/hList1"/>
    <dgm:cxn modelId="{DA48E7DD-146B-48B5-BD4F-4A47F4F15F48}" type="presParOf" srcId="{F0A89A93-8DFC-4957-948E-A51B7A13125E}" destId="{99C034C2-4C30-4FFB-A600-71AF8C1AB4E2}" srcOrd="0" destOrd="0" presId="urn:microsoft.com/office/officeart/2005/8/layout/hList1"/>
    <dgm:cxn modelId="{9D7927B2-B4E7-41ED-AF23-FC9A53C46077}" type="presParOf" srcId="{F0A89A93-8DFC-4957-948E-A51B7A13125E}" destId="{5817541F-57FA-48A5-B508-BE36ED87D15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B0B0F7-4C9E-4D58-B4A1-DA3AC0BD6895}"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BADDB7B7-5272-40C5-8665-1F7989763A8B}">
      <dgm:prSet custT="1"/>
      <dgm:spPr/>
      <dgm:t>
        <a:bodyPr/>
        <a:lstStyle/>
        <a:p>
          <a:r>
            <a:rPr lang="en-US" sz="3600" dirty="0"/>
            <a:t>Why do we need this link? Many unanswered questions: </a:t>
          </a:r>
        </a:p>
      </dgm:t>
    </dgm:pt>
    <dgm:pt modelId="{E3417E69-F0E2-45DE-8694-910718B89AB8}" type="parTrans" cxnId="{935292F2-0556-4D61-8E95-172C5B1DEB3B}">
      <dgm:prSet/>
      <dgm:spPr/>
      <dgm:t>
        <a:bodyPr/>
        <a:lstStyle/>
        <a:p>
          <a:endParaRPr lang="en-US"/>
        </a:p>
      </dgm:t>
    </dgm:pt>
    <dgm:pt modelId="{24A1AF1B-9DCA-4853-8A83-6D044D36A974}" type="sibTrans" cxnId="{935292F2-0556-4D61-8E95-172C5B1DEB3B}">
      <dgm:prSet/>
      <dgm:spPr/>
      <dgm:t>
        <a:bodyPr/>
        <a:lstStyle/>
        <a:p>
          <a:endParaRPr lang="en-US"/>
        </a:p>
      </dgm:t>
    </dgm:pt>
    <dgm:pt modelId="{D14685EA-F94B-4F62-A743-7CBB9540EF82}">
      <dgm:prSet/>
      <dgm:spPr/>
      <dgm:t>
        <a:bodyPr/>
        <a:lstStyle/>
        <a:p>
          <a:r>
            <a:rPr lang="en-US" b="1"/>
            <a:t>Capital Structure </a:t>
          </a:r>
          <a:r>
            <a:rPr lang="en-US"/>
            <a:t>perspective:</a:t>
          </a:r>
        </a:p>
      </dgm:t>
    </dgm:pt>
    <dgm:pt modelId="{15F892A7-414C-43E0-A7D9-7D5491D70341}" type="parTrans" cxnId="{5394F193-9456-43E5-B16C-99D5C942C066}">
      <dgm:prSet/>
      <dgm:spPr/>
      <dgm:t>
        <a:bodyPr/>
        <a:lstStyle/>
        <a:p>
          <a:endParaRPr lang="en-US"/>
        </a:p>
      </dgm:t>
    </dgm:pt>
    <dgm:pt modelId="{01A48ADF-3A22-436D-8F2C-31A91B01F05E}" type="sibTrans" cxnId="{5394F193-9456-43E5-B16C-99D5C942C066}">
      <dgm:prSet/>
      <dgm:spPr/>
      <dgm:t>
        <a:bodyPr/>
        <a:lstStyle/>
        <a:p>
          <a:endParaRPr lang="en-US"/>
        </a:p>
      </dgm:t>
    </dgm:pt>
    <dgm:pt modelId="{0DDC4CBE-27FB-40D0-A9A4-20616765CCCB}">
      <dgm:prSet/>
      <dgm:spPr/>
      <dgm:t>
        <a:bodyPr/>
        <a:lstStyle/>
        <a:p>
          <a:r>
            <a:rPr lang="en-US" dirty="0"/>
            <a:t>Why is value lost in liquidating a firm? Why is a firm worth more than the sum of all its components?</a:t>
          </a:r>
        </a:p>
      </dgm:t>
    </dgm:pt>
    <dgm:pt modelId="{D615729B-BF66-4599-820A-F813D8EBE300}" type="parTrans" cxnId="{ADE11205-8AC3-444A-8E70-E01441A4CB61}">
      <dgm:prSet/>
      <dgm:spPr/>
      <dgm:t>
        <a:bodyPr/>
        <a:lstStyle/>
        <a:p>
          <a:endParaRPr lang="en-US"/>
        </a:p>
      </dgm:t>
    </dgm:pt>
    <dgm:pt modelId="{EEFFC76B-4D17-4A23-BBE3-7D7C5862CE1A}" type="sibTrans" cxnId="{ADE11205-8AC3-444A-8E70-E01441A4CB61}">
      <dgm:prSet/>
      <dgm:spPr/>
      <dgm:t>
        <a:bodyPr/>
        <a:lstStyle/>
        <a:p>
          <a:endParaRPr lang="en-US"/>
        </a:p>
      </dgm:t>
    </dgm:pt>
    <dgm:pt modelId="{C25F82D9-8E11-4F71-9737-0BED496FC307}">
      <dgm:prSet/>
      <dgm:spPr/>
      <dgm:t>
        <a:bodyPr/>
        <a:lstStyle/>
        <a:p>
          <a:r>
            <a:rPr lang="en-US" b="1"/>
            <a:t>Governance p</a:t>
          </a:r>
          <a:r>
            <a:rPr lang="en-US"/>
            <a:t>erspective</a:t>
          </a:r>
          <a:r>
            <a:rPr lang="en-US" b="1"/>
            <a:t>:</a:t>
          </a:r>
          <a:endParaRPr lang="en-US"/>
        </a:p>
      </dgm:t>
    </dgm:pt>
    <dgm:pt modelId="{4EA44DEE-0C58-459B-8374-6276FDF2A98A}" type="parTrans" cxnId="{41D1EDA9-B9D8-46DC-9C85-CB9C198FFFB1}">
      <dgm:prSet/>
      <dgm:spPr/>
      <dgm:t>
        <a:bodyPr/>
        <a:lstStyle/>
        <a:p>
          <a:endParaRPr lang="en-US"/>
        </a:p>
      </dgm:t>
    </dgm:pt>
    <dgm:pt modelId="{75F33A33-FDA4-4683-A144-F9C1D5BC5E4C}" type="sibTrans" cxnId="{41D1EDA9-B9D8-46DC-9C85-CB9C198FFFB1}">
      <dgm:prSet/>
      <dgm:spPr/>
      <dgm:t>
        <a:bodyPr/>
        <a:lstStyle/>
        <a:p>
          <a:endParaRPr lang="en-US"/>
        </a:p>
      </dgm:t>
    </dgm:pt>
    <dgm:pt modelId="{ECF80371-218F-45AC-A9E4-412363C615C5}">
      <dgm:prSet/>
      <dgm:spPr/>
      <dgm:t>
        <a:bodyPr/>
        <a:lstStyle/>
        <a:p>
          <a:r>
            <a:rPr lang="en-US"/>
            <a:t>Why do we need any form of authority? Isn’t the market responsible for allocating all resources efficiently without the intervention of any authority?</a:t>
          </a:r>
        </a:p>
      </dgm:t>
    </dgm:pt>
    <dgm:pt modelId="{F7713BF4-B619-4C15-AEF6-4BBE2D7E05CC}" type="parTrans" cxnId="{8586523C-752C-4C55-B92A-4685A51B63B4}">
      <dgm:prSet/>
      <dgm:spPr/>
      <dgm:t>
        <a:bodyPr/>
        <a:lstStyle/>
        <a:p>
          <a:endParaRPr lang="en-US"/>
        </a:p>
      </dgm:t>
    </dgm:pt>
    <dgm:pt modelId="{83E308AA-78F8-4A0A-BE6C-B1D0D935AF83}" type="sibTrans" cxnId="{8586523C-752C-4C55-B92A-4685A51B63B4}">
      <dgm:prSet/>
      <dgm:spPr/>
      <dgm:t>
        <a:bodyPr/>
        <a:lstStyle/>
        <a:p>
          <a:endParaRPr lang="en-US"/>
        </a:p>
      </dgm:t>
    </dgm:pt>
    <dgm:pt modelId="{3212A37D-2891-483E-A323-B0C568083B33}" type="pres">
      <dgm:prSet presAssocID="{A2B0B0F7-4C9E-4D58-B4A1-DA3AC0BD6895}" presName="Name0" presStyleCnt="0">
        <dgm:presLayoutVars>
          <dgm:dir/>
          <dgm:animLvl val="lvl"/>
          <dgm:resizeHandles val="exact"/>
        </dgm:presLayoutVars>
      </dgm:prSet>
      <dgm:spPr/>
    </dgm:pt>
    <dgm:pt modelId="{5855573D-5BA4-4B33-9C5B-599BFA1AD222}" type="pres">
      <dgm:prSet presAssocID="{BADDB7B7-5272-40C5-8665-1F7989763A8B}" presName="boxAndChildren" presStyleCnt="0"/>
      <dgm:spPr/>
    </dgm:pt>
    <dgm:pt modelId="{9F0170B9-0954-4168-8460-465FA2484025}" type="pres">
      <dgm:prSet presAssocID="{BADDB7B7-5272-40C5-8665-1F7989763A8B}" presName="parentTextBox" presStyleLbl="node1" presStyleIdx="0" presStyleCnt="1"/>
      <dgm:spPr/>
    </dgm:pt>
    <dgm:pt modelId="{0389B513-D535-4EE1-8DF9-6FCFD71A6187}" type="pres">
      <dgm:prSet presAssocID="{BADDB7B7-5272-40C5-8665-1F7989763A8B}" presName="entireBox" presStyleLbl="node1" presStyleIdx="0" presStyleCnt="1"/>
      <dgm:spPr/>
    </dgm:pt>
    <dgm:pt modelId="{85E174D2-7947-43DC-9DFB-735C4E95B4A0}" type="pres">
      <dgm:prSet presAssocID="{BADDB7B7-5272-40C5-8665-1F7989763A8B}" presName="descendantBox" presStyleCnt="0"/>
      <dgm:spPr/>
    </dgm:pt>
    <dgm:pt modelId="{08257F00-800B-4FAD-A596-CE32AE88B73D}" type="pres">
      <dgm:prSet presAssocID="{D14685EA-F94B-4F62-A743-7CBB9540EF82}" presName="childTextBox" presStyleLbl="fgAccFollowNode1" presStyleIdx="0" presStyleCnt="2">
        <dgm:presLayoutVars>
          <dgm:bulletEnabled val="1"/>
        </dgm:presLayoutVars>
      </dgm:prSet>
      <dgm:spPr/>
    </dgm:pt>
    <dgm:pt modelId="{4C6D96DC-963C-44AC-9D0B-AA90ADDF3702}" type="pres">
      <dgm:prSet presAssocID="{C25F82D9-8E11-4F71-9737-0BED496FC307}" presName="childTextBox" presStyleLbl="fgAccFollowNode1" presStyleIdx="1" presStyleCnt="2">
        <dgm:presLayoutVars>
          <dgm:bulletEnabled val="1"/>
        </dgm:presLayoutVars>
      </dgm:prSet>
      <dgm:spPr/>
    </dgm:pt>
  </dgm:ptLst>
  <dgm:cxnLst>
    <dgm:cxn modelId="{ADE11205-8AC3-444A-8E70-E01441A4CB61}" srcId="{D14685EA-F94B-4F62-A743-7CBB9540EF82}" destId="{0DDC4CBE-27FB-40D0-A9A4-20616765CCCB}" srcOrd="0" destOrd="0" parTransId="{D615729B-BF66-4599-820A-F813D8EBE300}" sibTransId="{EEFFC76B-4D17-4A23-BBE3-7D7C5862CE1A}"/>
    <dgm:cxn modelId="{8586523C-752C-4C55-B92A-4685A51B63B4}" srcId="{C25F82D9-8E11-4F71-9737-0BED496FC307}" destId="{ECF80371-218F-45AC-A9E4-412363C615C5}" srcOrd="0" destOrd="0" parTransId="{F7713BF4-B619-4C15-AEF6-4BBE2D7E05CC}" sibTransId="{83E308AA-78F8-4A0A-BE6C-B1D0D935AF83}"/>
    <dgm:cxn modelId="{EA88595E-73DD-48BA-B8AD-EF2D78404045}" type="presOf" srcId="{ECF80371-218F-45AC-A9E4-412363C615C5}" destId="{4C6D96DC-963C-44AC-9D0B-AA90ADDF3702}" srcOrd="0" destOrd="1" presId="urn:microsoft.com/office/officeart/2005/8/layout/process4"/>
    <dgm:cxn modelId="{B6E39D54-AE5A-45FB-B972-F7686EB0FD61}" type="presOf" srcId="{C25F82D9-8E11-4F71-9737-0BED496FC307}" destId="{4C6D96DC-963C-44AC-9D0B-AA90ADDF3702}" srcOrd="0" destOrd="0" presId="urn:microsoft.com/office/officeart/2005/8/layout/process4"/>
    <dgm:cxn modelId="{5394F193-9456-43E5-B16C-99D5C942C066}" srcId="{BADDB7B7-5272-40C5-8665-1F7989763A8B}" destId="{D14685EA-F94B-4F62-A743-7CBB9540EF82}" srcOrd="0" destOrd="0" parTransId="{15F892A7-414C-43E0-A7D9-7D5491D70341}" sibTransId="{01A48ADF-3A22-436D-8F2C-31A91B01F05E}"/>
    <dgm:cxn modelId="{99BBCD96-9252-4BF7-95E1-B66C6228A103}" type="presOf" srcId="{BADDB7B7-5272-40C5-8665-1F7989763A8B}" destId="{0389B513-D535-4EE1-8DF9-6FCFD71A6187}" srcOrd="1" destOrd="0" presId="urn:microsoft.com/office/officeart/2005/8/layout/process4"/>
    <dgm:cxn modelId="{41D1EDA9-B9D8-46DC-9C85-CB9C198FFFB1}" srcId="{BADDB7B7-5272-40C5-8665-1F7989763A8B}" destId="{C25F82D9-8E11-4F71-9737-0BED496FC307}" srcOrd="1" destOrd="0" parTransId="{4EA44DEE-0C58-459B-8374-6276FDF2A98A}" sibTransId="{75F33A33-FDA4-4683-A144-F9C1D5BC5E4C}"/>
    <dgm:cxn modelId="{0AF6D5B3-0851-46B1-A09D-9C9E2E270724}" type="presOf" srcId="{BADDB7B7-5272-40C5-8665-1F7989763A8B}" destId="{9F0170B9-0954-4168-8460-465FA2484025}" srcOrd="0" destOrd="0" presId="urn:microsoft.com/office/officeart/2005/8/layout/process4"/>
    <dgm:cxn modelId="{B92FC9C2-35D8-4FEE-AD55-58DE80B7ACFB}" type="presOf" srcId="{A2B0B0F7-4C9E-4D58-B4A1-DA3AC0BD6895}" destId="{3212A37D-2891-483E-A323-B0C568083B33}" srcOrd="0" destOrd="0" presId="urn:microsoft.com/office/officeart/2005/8/layout/process4"/>
    <dgm:cxn modelId="{A2D216CD-9995-45D7-BECB-031490692B1F}" type="presOf" srcId="{0DDC4CBE-27FB-40D0-A9A4-20616765CCCB}" destId="{08257F00-800B-4FAD-A596-CE32AE88B73D}" srcOrd="0" destOrd="1" presId="urn:microsoft.com/office/officeart/2005/8/layout/process4"/>
    <dgm:cxn modelId="{935292F2-0556-4D61-8E95-172C5B1DEB3B}" srcId="{A2B0B0F7-4C9E-4D58-B4A1-DA3AC0BD6895}" destId="{BADDB7B7-5272-40C5-8665-1F7989763A8B}" srcOrd="0" destOrd="0" parTransId="{E3417E69-F0E2-45DE-8694-910718B89AB8}" sibTransId="{24A1AF1B-9DCA-4853-8A83-6D044D36A974}"/>
    <dgm:cxn modelId="{DBB0D4F8-3A04-43E2-9E72-C4B1BC3B0E3F}" type="presOf" srcId="{D14685EA-F94B-4F62-A743-7CBB9540EF82}" destId="{08257F00-800B-4FAD-A596-CE32AE88B73D}" srcOrd="0" destOrd="0" presId="urn:microsoft.com/office/officeart/2005/8/layout/process4"/>
    <dgm:cxn modelId="{C8E37496-8970-4117-B744-1B2741F0269B}" type="presParOf" srcId="{3212A37D-2891-483E-A323-B0C568083B33}" destId="{5855573D-5BA4-4B33-9C5B-599BFA1AD222}" srcOrd="0" destOrd="0" presId="urn:microsoft.com/office/officeart/2005/8/layout/process4"/>
    <dgm:cxn modelId="{7DC0564F-EABF-42A3-BD8D-1B946A6DB4B4}" type="presParOf" srcId="{5855573D-5BA4-4B33-9C5B-599BFA1AD222}" destId="{9F0170B9-0954-4168-8460-465FA2484025}" srcOrd="0" destOrd="0" presId="urn:microsoft.com/office/officeart/2005/8/layout/process4"/>
    <dgm:cxn modelId="{53BEFB4C-2D44-4B3D-9AD3-D276653D43A8}" type="presParOf" srcId="{5855573D-5BA4-4B33-9C5B-599BFA1AD222}" destId="{0389B513-D535-4EE1-8DF9-6FCFD71A6187}" srcOrd="1" destOrd="0" presId="urn:microsoft.com/office/officeart/2005/8/layout/process4"/>
    <dgm:cxn modelId="{0A13C177-ABE9-4B41-AB28-9BC4C83C1F4A}" type="presParOf" srcId="{5855573D-5BA4-4B33-9C5B-599BFA1AD222}" destId="{85E174D2-7947-43DC-9DFB-735C4E95B4A0}" srcOrd="2" destOrd="0" presId="urn:microsoft.com/office/officeart/2005/8/layout/process4"/>
    <dgm:cxn modelId="{EFFE9B7E-1BD5-4077-8981-0542A0E3B2AE}" type="presParOf" srcId="{85E174D2-7947-43DC-9DFB-735C4E95B4A0}" destId="{08257F00-800B-4FAD-A596-CE32AE88B73D}" srcOrd="0" destOrd="0" presId="urn:microsoft.com/office/officeart/2005/8/layout/process4"/>
    <dgm:cxn modelId="{9DEE3D03-38DE-4939-9CC2-5BE6328147D1}" type="presParOf" srcId="{85E174D2-7947-43DC-9DFB-735C4E95B4A0}" destId="{4C6D96DC-963C-44AC-9D0B-AA90ADDF370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CE5255-304D-4155-89B1-8D5C387871C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677A489-3198-490C-9F5A-43865CF24CF0}">
      <dgm:prSet/>
      <dgm:spPr/>
      <dgm:t>
        <a:bodyPr/>
        <a:lstStyle/>
        <a:p>
          <a:pPr algn="ctr"/>
          <a:r>
            <a:rPr lang="en-US" b="1" dirty="0"/>
            <a:t>Valuation </a:t>
          </a:r>
          <a:r>
            <a:rPr lang="en-US" dirty="0"/>
            <a:t>perspective</a:t>
          </a:r>
          <a:r>
            <a:rPr lang="en-US" b="1" dirty="0"/>
            <a:t>:</a:t>
          </a:r>
          <a:endParaRPr lang="en-US" dirty="0"/>
        </a:p>
      </dgm:t>
    </dgm:pt>
    <dgm:pt modelId="{2C31D25B-6E8B-4FD5-803E-EC47593D6A72}" type="parTrans" cxnId="{AFF45814-7400-4A6A-A46B-1D91B726ACCD}">
      <dgm:prSet/>
      <dgm:spPr/>
      <dgm:t>
        <a:bodyPr/>
        <a:lstStyle/>
        <a:p>
          <a:endParaRPr lang="en-US"/>
        </a:p>
      </dgm:t>
    </dgm:pt>
    <dgm:pt modelId="{4A83DFF2-A1BF-4853-A042-7692F334AAEC}" type="sibTrans" cxnId="{AFF45814-7400-4A6A-A46B-1D91B726ACCD}">
      <dgm:prSet/>
      <dgm:spPr/>
      <dgm:t>
        <a:bodyPr/>
        <a:lstStyle/>
        <a:p>
          <a:endParaRPr lang="en-US"/>
        </a:p>
      </dgm:t>
    </dgm:pt>
    <dgm:pt modelId="{08C0DF87-B2E0-4B3A-A4EA-751A81FA4E17}">
      <dgm:prSet/>
      <dgm:spPr/>
      <dgm:t>
        <a:bodyPr/>
        <a:lstStyle/>
        <a:p>
          <a:r>
            <a:rPr lang="en-US" i="1"/>
            <a:t>Value created by a firm </a:t>
          </a:r>
          <a:r>
            <a:rPr lang="en-US" b="1" i="1"/>
            <a:t>=</a:t>
          </a:r>
          <a:r>
            <a:rPr lang="en-US" i="1"/>
            <a:t> Discounted sum of payoffs generated by the firm </a:t>
          </a:r>
          <a:r>
            <a:rPr lang="en-US" b="1" i="1"/>
            <a:t>– </a:t>
          </a:r>
          <a:r>
            <a:rPr lang="en-US" i="1"/>
            <a:t>Opportunity cost of inputs used</a:t>
          </a:r>
          <a:endParaRPr lang="en-US"/>
        </a:p>
      </dgm:t>
    </dgm:pt>
    <dgm:pt modelId="{5D629788-5349-4C57-BA84-8ACFB60C322E}" type="parTrans" cxnId="{7048DBBF-F75D-4399-A09D-321E98C43DAB}">
      <dgm:prSet/>
      <dgm:spPr/>
      <dgm:t>
        <a:bodyPr/>
        <a:lstStyle/>
        <a:p>
          <a:endParaRPr lang="en-US"/>
        </a:p>
      </dgm:t>
    </dgm:pt>
    <dgm:pt modelId="{B6455943-54D2-4C3C-B6EC-D6F21E389D9C}" type="sibTrans" cxnId="{7048DBBF-F75D-4399-A09D-321E98C43DAB}">
      <dgm:prSet/>
      <dgm:spPr/>
      <dgm:t>
        <a:bodyPr/>
        <a:lstStyle/>
        <a:p>
          <a:endParaRPr lang="en-US"/>
        </a:p>
      </dgm:t>
    </dgm:pt>
    <dgm:pt modelId="{244EA379-553B-4D3E-9627-11B6F2A20CE5}">
      <dgm:prSet/>
      <dgm:spPr/>
      <dgm:t>
        <a:bodyPr/>
        <a:lstStyle/>
        <a:p>
          <a:r>
            <a:rPr lang="en-US"/>
            <a:t>This economic understanding of a firm’s valuation leaves gaps in our understanding of the true value of the firm.</a:t>
          </a:r>
        </a:p>
      </dgm:t>
    </dgm:pt>
    <dgm:pt modelId="{6F7898A4-0B48-4C1D-A629-59DAF7BA8FFF}" type="parTrans" cxnId="{3A676BC0-16E0-40CA-BF3E-F1B3006BD679}">
      <dgm:prSet/>
      <dgm:spPr/>
      <dgm:t>
        <a:bodyPr/>
        <a:lstStyle/>
        <a:p>
          <a:endParaRPr lang="en-US"/>
        </a:p>
      </dgm:t>
    </dgm:pt>
    <dgm:pt modelId="{53845747-F101-4005-ABA5-6C191F675666}" type="sibTrans" cxnId="{3A676BC0-16E0-40CA-BF3E-F1B3006BD679}">
      <dgm:prSet/>
      <dgm:spPr/>
      <dgm:t>
        <a:bodyPr/>
        <a:lstStyle/>
        <a:p>
          <a:endParaRPr lang="en-US"/>
        </a:p>
      </dgm:t>
    </dgm:pt>
    <dgm:pt modelId="{C59E05B8-2CF6-4D1C-BADA-4C92CB9BAF27}">
      <dgm:prSet/>
      <dgm:spPr/>
      <dgm:t>
        <a:bodyPr/>
        <a:lstStyle/>
        <a:p>
          <a:r>
            <a:rPr lang="en-US"/>
            <a:t>E.g., unionized workers tend to be paid above their opportunity cost. Total value of the firm, thus, should include the rent appropriated by unions.</a:t>
          </a:r>
        </a:p>
      </dgm:t>
    </dgm:pt>
    <dgm:pt modelId="{A748FC18-1D50-4A9B-9741-D24029F65BB0}" type="parTrans" cxnId="{B9B1051B-93AC-4572-860B-E067DBB9C828}">
      <dgm:prSet/>
      <dgm:spPr/>
      <dgm:t>
        <a:bodyPr/>
        <a:lstStyle/>
        <a:p>
          <a:endParaRPr lang="en-US"/>
        </a:p>
      </dgm:t>
    </dgm:pt>
    <dgm:pt modelId="{11AE2BDE-90C0-4236-9638-7C4D57FECFD3}" type="sibTrans" cxnId="{B9B1051B-93AC-4572-860B-E067DBB9C828}">
      <dgm:prSet/>
      <dgm:spPr/>
      <dgm:t>
        <a:bodyPr/>
        <a:lstStyle/>
        <a:p>
          <a:endParaRPr lang="en-US"/>
        </a:p>
      </dgm:t>
    </dgm:pt>
    <dgm:pt modelId="{091EC37B-5918-4A10-8239-7B6D46B4B873}" type="pres">
      <dgm:prSet presAssocID="{9ACE5255-304D-4155-89B1-8D5C387871CE}" presName="linear" presStyleCnt="0">
        <dgm:presLayoutVars>
          <dgm:animLvl val="lvl"/>
          <dgm:resizeHandles val="exact"/>
        </dgm:presLayoutVars>
      </dgm:prSet>
      <dgm:spPr/>
    </dgm:pt>
    <dgm:pt modelId="{7218FBCF-F697-461C-BBA5-ACD4EE4450B3}" type="pres">
      <dgm:prSet presAssocID="{0677A489-3198-490C-9F5A-43865CF24CF0}" presName="parentText" presStyleLbl="node1" presStyleIdx="0" presStyleCnt="2">
        <dgm:presLayoutVars>
          <dgm:chMax val="0"/>
          <dgm:bulletEnabled val="1"/>
        </dgm:presLayoutVars>
      </dgm:prSet>
      <dgm:spPr/>
    </dgm:pt>
    <dgm:pt modelId="{0BAB7AF8-FCDA-45FE-AE1D-30C6014E7B9F}" type="pres">
      <dgm:prSet presAssocID="{4A83DFF2-A1BF-4853-A042-7692F334AAEC}" presName="spacer" presStyleCnt="0"/>
      <dgm:spPr/>
    </dgm:pt>
    <dgm:pt modelId="{BA214B8E-553F-46E2-AA08-A990F59BADE1}" type="pres">
      <dgm:prSet presAssocID="{08C0DF87-B2E0-4B3A-A4EA-751A81FA4E17}" presName="parentText" presStyleLbl="node1" presStyleIdx="1" presStyleCnt="2">
        <dgm:presLayoutVars>
          <dgm:chMax val="0"/>
          <dgm:bulletEnabled val="1"/>
        </dgm:presLayoutVars>
      </dgm:prSet>
      <dgm:spPr/>
    </dgm:pt>
    <dgm:pt modelId="{AF11AFC8-F053-442B-B14F-E938009C1E49}" type="pres">
      <dgm:prSet presAssocID="{08C0DF87-B2E0-4B3A-A4EA-751A81FA4E17}" presName="childText" presStyleLbl="revTx" presStyleIdx="0" presStyleCnt="1">
        <dgm:presLayoutVars>
          <dgm:bulletEnabled val="1"/>
        </dgm:presLayoutVars>
      </dgm:prSet>
      <dgm:spPr/>
    </dgm:pt>
  </dgm:ptLst>
  <dgm:cxnLst>
    <dgm:cxn modelId="{AFF45814-7400-4A6A-A46B-1D91B726ACCD}" srcId="{9ACE5255-304D-4155-89B1-8D5C387871CE}" destId="{0677A489-3198-490C-9F5A-43865CF24CF0}" srcOrd="0" destOrd="0" parTransId="{2C31D25B-6E8B-4FD5-803E-EC47593D6A72}" sibTransId="{4A83DFF2-A1BF-4853-A042-7692F334AAEC}"/>
    <dgm:cxn modelId="{B9B1051B-93AC-4572-860B-E067DBB9C828}" srcId="{244EA379-553B-4D3E-9627-11B6F2A20CE5}" destId="{C59E05B8-2CF6-4D1C-BADA-4C92CB9BAF27}" srcOrd="0" destOrd="0" parTransId="{A748FC18-1D50-4A9B-9741-D24029F65BB0}" sibTransId="{11AE2BDE-90C0-4236-9638-7C4D57FECFD3}"/>
    <dgm:cxn modelId="{B556E43D-4D4D-4689-9ACB-14B6E0C8B96C}" type="presOf" srcId="{244EA379-553B-4D3E-9627-11B6F2A20CE5}" destId="{AF11AFC8-F053-442B-B14F-E938009C1E49}" srcOrd="0" destOrd="0" presId="urn:microsoft.com/office/officeart/2005/8/layout/vList2"/>
    <dgm:cxn modelId="{7048DBBF-F75D-4399-A09D-321E98C43DAB}" srcId="{9ACE5255-304D-4155-89B1-8D5C387871CE}" destId="{08C0DF87-B2E0-4B3A-A4EA-751A81FA4E17}" srcOrd="1" destOrd="0" parTransId="{5D629788-5349-4C57-BA84-8ACFB60C322E}" sibTransId="{B6455943-54D2-4C3C-B6EC-D6F21E389D9C}"/>
    <dgm:cxn modelId="{3A676BC0-16E0-40CA-BF3E-F1B3006BD679}" srcId="{08C0DF87-B2E0-4B3A-A4EA-751A81FA4E17}" destId="{244EA379-553B-4D3E-9627-11B6F2A20CE5}" srcOrd="0" destOrd="0" parTransId="{6F7898A4-0B48-4C1D-A629-59DAF7BA8FFF}" sibTransId="{53845747-F101-4005-ABA5-6C191F675666}"/>
    <dgm:cxn modelId="{810AA7C7-0CD2-4359-B999-C2396B01E927}" type="presOf" srcId="{08C0DF87-B2E0-4B3A-A4EA-751A81FA4E17}" destId="{BA214B8E-553F-46E2-AA08-A990F59BADE1}" srcOrd="0" destOrd="0" presId="urn:microsoft.com/office/officeart/2005/8/layout/vList2"/>
    <dgm:cxn modelId="{684A72E2-2903-44A5-BBF3-97E8CB10E32B}" type="presOf" srcId="{9ACE5255-304D-4155-89B1-8D5C387871CE}" destId="{091EC37B-5918-4A10-8239-7B6D46B4B873}" srcOrd="0" destOrd="0" presId="urn:microsoft.com/office/officeart/2005/8/layout/vList2"/>
    <dgm:cxn modelId="{19BEF0E3-26F9-485E-A601-3CE2B2DD08AE}" type="presOf" srcId="{0677A489-3198-490C-9F5A-43865CF24CF0}" destId="{7218FBCF-F697-461C-BBA5-ACD4EE4450B3}" srcOrd="0" destOrd="0" presId="urn:microsoft.com/office/officeart/2005/8/layout/vList2"/>
    <dgm:cxn modelId="{7D5110E7-A7A9-486A-8378-EF89C8C60A26}" type="presOf" srcId="{C59E05B8-2CF6-4D1C-BADA-4C92CB9BAF27}" destId="{AF11AFC8-F053-442B-B14F-E938009C1E49}" srcOrd="0" destOrd="1" presId="urn:microsoft.com/office/officeart/2005/8/layout/vList2"/>
    <dgm:cxn modelId="{756DD8EF-8A92-480A-8627-C483E651F842}" type="presParOf" srcId="{091EC37B-5918-4A10-8239-7B6D46B4B873}" destId="{7218FBCF-F697-461C-BBA5-ACD4EE4450B3}" srcOrd="0" destOrd="0" presId="urn:microsoft.com/office/officeart/2005/8/layout/vList2"/>
    <dgm:cxn modelId="{F0EDA2E4-F751-4434-9EDF-64A829D8A4DA}" type="presParOf" srcId="{091EC37B-5918-4A10-8239-7B6D46B4B873}" destId="{0BAB7AF8-FCDA-45FE-AE1D-30C6014E7B9F}" srcOrd="1" destOrd="0" presId="urn:microsoft.com/office/officeart/2005/8/layout/vList2"/>
    <dgm:cxn modelId="{23CB0CD2-6DED-4A91-824C-6B71F5C74EB9}" type="presParOf" srcId="{091EC37B-5918-4A10-8239-7B6D46B4B873}" destId="{BA214B8E-553F-46E2-AA08-A990F59BADE1}" srcOrd="2" destOrd="0" presId="urn:microsoft.com/office/officeart/2005/8/layout/vList2"/>
    <dgm:cxn modelId="{A7AAE8AA-6154-4EA7-B2E8-439C040B9027}" type="presParOf" srcId="{091EC37B-5918-4A10-8239-7B6D46B4B873}" destId="{AF11AFC8-F053-442B-B14F-E938009C1E4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DD11B0-C7A2-4D09-8304-185E940A89B0}"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D80CC50E-75B9-40AE-9F91-144B85202FD8}">
      <dgm:prSet/>
      <dgm:spPr/>
      <dgm:t>
        <a:bodyPr/>
        <a:lstStyle/>
        <a:p>
          <a:r>
            <a:rPr lang="en-US"/>
            <a:t>May seem like a minor variation of only explicit contracts (Alchian &amp; Demestz, 1972; Jensen &amp; Meckling, 1976); prevailing view of the firm in corporate finance, but it changes conceptual framework dramatically.</a:t>
          </a:r>
        </a:p>
      </dgm:t>
    </dgm:pt>
    <dgm:pt modelId="{AF9310D8-7ED5-4E6C-8FA4-89EA027B30A2}" type="parTrans" cxnId="{35DA81AD-D40B-48BF-8245-41F51D9C40C9}">
      <dgm:prSet/>
      <dgm:spPr/>
      <dgm:t>
        <a:bodyPr/>
        <a:lstStyle/>
        <a:p>
          <a:endParaRPr lang="en-US"/>
        </a:p>
      </dgm:t>
    </dgm:pt>
    <dgm:pt modelId="{9C52A917-7C11-441E-BA42-605A6DD5D938}" type="sibTrans" cxnId="{35DA81AD-D40B-48BF-8245-41F51D9C40C9}">
      <dgm:prSet/>
      <dgm:spPr/>
      <dgm:t>
        <a:bodyPr/>
        <a:lstStyle/>
        <a:p>
          <a:endParaRPr lang="en-US"/>
        </a:p>
      </dgm:t>
    </dgm:pt>
    <dgm:pt modelId="{B30D8F51-DA53-4A7B-891F-45A1360D5B55}">
      <dgm:prSet/>
      <dgm:spPr/>
      <dgm:t>
        <a:bodyPr/>
        <a:lstStyle/>
        <a:p>
          <a:r>
            <a:rPr lang="en-US"/>
            <a:t>A firm ≠ sum of components readily available on the market but </a:t>
          </a:r>
          <a:r>
            <a:rPr lang="en-US" b="1"/>
            <a:t>is a unique combination</a:t>
          </a:r>
          <a:r>
            <a:rPr lang="en-US"/>
            <a:t> which can be worth more or less than the sum of its parts.</a:t>
          </a:r>
        </a:p>
      </dgm:t>
    </dgm:pt>
    <dgm:pt modelId="{66F80DAB-8781-4460-8203-C1E483DE74EB}" type="parTrans" cxnId="{5E87D6B9-FA52-43E5-A026-2DEB5656156B}">
      <dgm:prSet/>
      <dgm:spPr/>
      <dgm:t>
        <a:bodyPr/>
        <a:lstStyle/>
        <a:p>
          <a:endParaRPr lang="en-US"/>
        </a:p>
      </dgm:t>
    </dgm:pt>
    <dgm:pt modelId="{D587EE8E-2251-4C4F-8F42-9CF32F686834}" type="sibTrans" cxnId="{5E87D6B9-FA52-43E5-A026-2DEB5656156B}">
      <dgm:prSet/>
      <dgm:spPr/>
      <dgm:t>
        <a:bodyPr/>
        <a:lstStyle/>
        <a:p>
          <a:endParaRPr lang="en-US"/>
        </a:p>
      </dgm:t>
    </dgm:pt>
    <dgm:pt modelId="{C9419B5B-D337-46B0-B8C9-74273E9E0D8C}">
      <dgm:prSet/>
      <dgm:spPr/>
      <dgm:t>
        <a:bodyPr/>
        <a:lstStyle/>
        <a:p>
          <a:r>
            <a:rPr lang="en-US"/>
            <a:t>Difference is the net of value of organizational assets and liabilities: “Organizational Capital.”</a:t>
          </a:r>
        </a:p>
      </dgm:t>
    </dgm:pt>
    <dgm:pt modelId="{B738CA1A-3484-452C-B1BE-109527C1A4E6}" type="parTrans" cxnId="{20AB1D50-9FE6-494B-B841-0EDF75603A05}">
      <dgm:prSet/>
      <dgm:spPr/>
      <dgm:t>
        <a:bodyPr/>
        <a:lstStyle/>
        <a:p>
          <a:endParaRPr lang="en-US"/>
        </a:p>
      </dgm:t>
    </dgm:pt>
    <dgm:pt modelId="{A7F3C2FA-4E0B-43EE-9D55-3E9C746B8226}" type="sibTrans" cxnId="{20AB1D50-9FE6-494B-B841-0EDF75603A05}">
      <dgm:prSet/>
      <dgm:spPr/>
      <dgm:t>
        <a:bodyPr/>
        <a:lstStyle/>
        <a:p>
          <a:endParaRPr lang="en-US"/>
        </a:p>
      </dgm:t>
    </dgm:pt>
    <dgm:pt modelId="{348E0BE1-1AF8-4955-89E4-1DD4EDD433CD}">
      <dgm:prSet/>
      <dgm:spPr/>
      <dgm:t>
        <a:bodyPr/>
        <a:lstStyle/>
        <a:p>
          <a:r>
            <a:rPr lang="en-US" b="0" i="1" baseline="0"/>
            <a:t>E.g., Suppliers and customers have implicit contracts with the firm.</a:t>
          </a:r>
          <a:endParaRPr lang="en-US"/>
        </a:p>
      </dgm:t>
    </dgm:pt>
    <dgm:pt modelId="{F8DBF029-3897-4E36-B9CE-E7E8B1A14F16}" type="parTrans" cxnId="{0D808ADD-ED0E-4B8C-AA7E-02AD811BB0DC}">
      <dgm:prSet/>
      <dgm:spPr/>
      <dgm:t>
        <a:bodyPr/>
        <a:lstStyle/>
        <a:p>
          <a:endParaRPr lang="en-US"/>
        </a:p>
      </dgm:t>
    </dgm:pt>
    <dgm:pt modelId="{A2769059-A4A5-4457-9774-BA432BF7DD87}" type="sibTrans" cxnId="{0D808ADD-ED0E-4B8C-AA7E-02AD811BB0DC}">
      <dgm:prSet/>
      <dgm:spPr/>
      <dgm:t>
        <a:bodyPr/>
        <a:lstStyle/>
        <a:p>
          <a:endParaRPr lang="en-US"/>
        </a:p>
      </dgm:t>
    </dgm:pt>
    <dgm:pt modelId="{D22CA88F-43C6-4407-B9F2-6A0674262253}" type="pres">
      <dgm:prSet presAssocID="{5CDD11B0-C7A2-4D09-8304-185E940A89B0}" presName="Name0" presStyleCnt="0">
        <dgm:presLayoutVars>
          <dgm:dir/>
          <dgm:animLvl val="lvl"/>
          <dgm:resizeHandles val="exact"/>
        </dgm:presLayoutVars>
      </dgm:prSet>
      <dgm:spPr/>
    </dgm:pt>
    <dgm:pt modelId="{2C087B18-D49C-4570-80FD-DFCF3563581A}" type="pres">
      <dgm:prSet presAssocID="{348E0BE1-1AF8-4955-89E4-1DD4EDD433CD}" presName="boxAndChildren" presStyleCnt="0"/>
      <dgm:spPr/>
    </dgm:pt>
    <dgm:pt modelId="{BA119C9B-C52A-4CB6-81AD-3E65E0B302E6}" type="pres">
      <dgm:prSet presAssocID="{348E0BE1-1AF8-4955-89E4-1DD4EDD433CD}" presName="parentTextBox" presStyleLbl="node1" presStyleIdx="0" presStyleCnt="4"/>
      <dgm:spPr/>
    </dgm:pt>
    <dgm:pt modelId="{07976631-DFAF-4DC5-B1B6-E021288262F8}" type="pres">
      <dgm:prSet presAssocID="{A7F3C2FA-4E0B-43EE-9D55-3E9C746B8226}" presName="sp" presStyleCnt="0"/>
      <dgm:spPr/>
    </dgm:pt>
    <dgm:pt modelId="{8231DDA5-D127-43E8-8791-6CDFE57001F0}" type="pres">
      <dgm:prSet presAssocID="{C9419B5B-D337-46B0-B8C9-74273E9E0D8C}" presName="arrowAndChildren" presStyleCnt="0"/>
      <dgm:spPr/>
    </dgm:pt>
    <dgm:pt modelId="{C79B10C6-FBCE-4FBC-BF2D-E09FE4D455C6}" type="pres">
      <dgm:prSet presAssocID="{C9419B5B-D337-46B0-B8C9-74273E9E0D8C}" presName="parentTextArrow" presStyleLbl="node1" presStyleIdx="1" presStyleCnt="4"/>
      <dgm:spPr/>
    </dgm:pt>
    <dgm:pt modelId="{369379AF-4FE3-4C18-A6D4-0E5397B45EFC}" type="pres">
      <dgm:prSet presAssocID="{D587EE8E-2251-4C4F-8F42-9CF32F686834}" presName="sp" presStyleCnt="0"/>
      <dgm:spPr/>
    </dgm:pt>
    <dgm:pt modelId="{CBA0CDEF-5D93-476E-A608-34F51AE447BB}" type="pres">
      <dgm:prSet presAssocID="{B30D8F51-DA53-4A7B-891F-45A1360D5B55}" presName="arrowAndChildren" presStyleCnt="0"/>
      <dgm:spPr/>
    </dgm:pt>
    <dgm:pt modelId="{42CA79E8-B8D7-4939-9AA7-BF26C33E72B5}" type="pres">
      <dgm:prSet presAssocID="{B30D8F51-DA53-4A7B-891F-45A1360D5B55}" presName="parentTextArrow" presStyleLbl="node1" presStyleIdx="2" presStyleCnt="4"/>
      <dgm:spPr/>
    </dgm:pt>
    <dgm:pt modelId="{8EF2DDCE-64B9-4C49-9503-8663D232F021}" type="pres">
      <dgm:prSet presAssocID="{9C52A917-7C11-441E-BA42-605A6DD5D938}" presName="sp" presStyleCnt="0"/>
      <dgm:spPr/>
    </dgm:pt>
    <dgm:pt modelId="{9434F0C3-9FE7-44DB-87E9-BE30B4FEA99E}" type="pres">
      <dgm:prSet presAssocID="{D80CC50E-75B9-40AE-9F91-144B85202FD8}" presName="arrowAndChildren" presStyleCnt="0"/>
      <dgm:spPr/>
    </dgm:pt>
    <dgm:pt modelId="{0332F97C-41DC-47DA-A8D9-9C78516ED41D}" type="pres">
      <dgm:prSet presAssocID="{D80CC50E-75B9-40AE-9F91-144B85202FD8}" presName="parentTextArrow" presStyleLbl="node1" presStyleIdx="3" presStyleCnt="4"/>
      <dgm:spPr/>
    </dgm:pt>
  </dgm:ptLst>
  <dgm:cxnLst>
    <dgm:cxn modelId="{20AB1D50-9FE6-494B-B841-0EDF75603A05}" srcId="{5CDD11B0-C7A2-4D09-8304-185E940A89B0}" destId="{C9419B5B-D337-46B0-B8C9-74273E9E0D8C}" srcOrd="2" destOrd="0" parTransId="{B738CA1A-3484-452C-B1BE-109527C1A4E6}" sibTransId="{A7F3C2FA-4E0B-43EE-9D55-3E9C746B8226}"/>
    <dgm:cxn modelId="{2CC4A279-39AB-4D86-BEDA-EEA89B674C4B}" type="presOf" srcId="{B30D8F51-DA53-4A7B-891F-45A1360D5B55}" destId="{42CA79E8-B8D7-4939-9AA7-BF26C33E72B5}" srcOrd="0" destOrd="0" presId="urn:microsoft.com/office/officeart/2005/8/layout/process4"/>
    <dgm:cxn modelId="{1987988C-18BC-4116-AC85-41D0005E7FA1}" type="presOf" srcId="{C9419B5B-D337-46B0-B8C9-74273E9E0D8C}" destId="{C79B10C6-FBCE-4FBC-BF2D-E09FE4D455C6}" srcOrd="0" destOrd="0" presId="urn:microsoft.com/office/officeart/2005/8/layout/process4"/>
    <dgm:cxn modelId="{35DA81AD-D40B-48BF-8245-41F51D9C40C9}" srcId="{5CDD11B0-C7A2-4D09-8304-185E940A89B0}" destId="{D80CC50E-75B9-40AE-9F91-144B85202FD8}" srcOrd="0" destOrd="0" parTransId="{AF9310D8-7ED5-4E6C-8FA4-89EA027B30A2}" sibTransId="{9C52A917-7C11-441E-BA42-605A6DD5D938}"/>
    <dgm:cxn modelId="{5E87D6B9-FA52-43E5-A026-2DEB5656156B}" srcId="{5CDD11B0-C7A2-4D09-8304-185E940A89B0}" destId="{B30D8F51-DA53-4A7B-891F-45A1360D5B55}" srcOrd="1" destOrd="0" parTransId="{66F80DAB-8781-4460-8203-C1E483DE74EB}" sibTransId="{D587EE8E-2251-4C4F-8F42-9CF32F686834}"/>
    <dgm:cxn modelId="{CAFD35DD-1025-4CC6-A52C-40ECC7ABD3F9}" type="presOf" srcId="{348E0BE1-1AF8-4955-89E4-1DD4EDD433CD}" destId="{BA119C9B-C52A-4CB6-81AD-3E65E0B302E6}" srcOrd="0" destOrd="0" presId="urn:microsoft.com/office/officeart/2005/8/layout/process4"/>
    <dgm:cxn modelId="{0D808ADD-ED0E-4B8C-AA7E-02AD811BB0DC}" srcId="{5CDD11B0-C7A2-4D09-8304-185E940A89B0}" destId="{348E0BE1-1AF8-4955-89E4-1DD4EDD433CD}" srcOrd="3" destOrd="0" parTransId="{F8DBF029-3897-4E36-B9CE-E7E8B1A14F16}" sibTransId="{A2769059-A4A5-4457-9774-BA432BF7DD87}"/>
    <dgm:cxn modelId="{8A04F9E6-CAD0-46A2-80AE-4F1BD7A630CF}" type="presOf" srcId="{D80CC50E-75B9-40AE-9F91-144B85202FD8}" destId="{0332F97C-41DC-47DA-A8D9-9C78516ED41D}" srcOrd="0" destOrd="0" presId="urn:microsoft.com/office/officeart/2005/8/layout/process4"/>
    <dgm:cxn modelId="{09AF14E7-24D9-4987-BED2-414F51108554}" type="presOf" srcId="{5CDD11B0-C7A2-4D09-8304-185E940A89B0}" destId="{D22CA88F-43C6-4407-B9F2-6A0674262253}" srcOrd="0" destOrd="0" presId="urn:microsoft.com/office/officeart/2005/8/layout/process4"/>
    <dgm:cxn modelId="{EEDFB104-FAFF-4B68-8DC8-19AF63723A33}" type="presParOf" srcId="{D22CA88F-43C6-4407-B9F2-6A0674262253}" destId="{2C087B18-D49C-4570-80FD-DFCF3563581A}" srcOrd="0" destOrd="0" presId="urn:microsoft.com/office/officeart/2005/8/layout/process4"/>
    <dgm:cxn modelId="{1264FF46-753F-4566-B16A-AFD944572E49}" type="presParOf" srcId="{2C087B18-D49C-4570-80FD-DFCF3563581A}" destId="{BA119C9B-C52A-4CB6-81AD-3E65E0B302E6}" srcOrd="0" destOrd="0" presId="urn:microsoft.com/office/officeart/2005/8/layout/process4"/>
    <dgm:cxn modelId="{4C260B9C-C6D4-4B39-B4D8-0D913CCA87F6}" type="presParOf" srcId="{D22CA88F-43C6-4407-B9F2-6A0674262253}" destId="{07976631-DFAF-4DC5-B1B6-E021288262F8}" srcOrd="1" destOrd="0" presId="urn:microsoft.com/office/officeart/2005/8/layout/process4"/>
    <dgm:cxn modelId="{EF5F4AF0-4307-4D1B-862C-DE55AA4D19A0}" type="presParOf" srcId="{D22CA88F-43C6-4407-B9F2-6A0674262253}" destId="{8231DDA5-D127-43E8-8791-6CDFE57001F0}" srcOrd="2" destOrd="0" presId="urn:microsoft.com/office/officeart/2005/8/layout/process4"/>
    <dgm:cxn modelId="{26D54E87-203C-41C7-9565-E15C317AD26A}" type="presParOf" srcId="{8231DDA5-D127-43E8-8791-6CDFE57001F0}" destId="{C79B10C6-FBCE-4FBC-BF2D-E09FE4D455C6}" srcOrd="0" destOrd="0" presId="urn:microsoft.com/office/officeart/2005/8/layout/process4"/>
    <dgm:cxn modelId="{C2C93A8A-891C-4C7F-8AAD-045EC7CDD6E5}" type="presParOf" srcId="{D22CA88F-43C6-4407-B9F2-6A0674262253}" destId="{369379AF-4FE3-4C18-A6D4-0E5397B45EFC}" srcOrd="3" destOrd="0" presId="urn:microsoft.com/office/officeart/2005/8/layout/process4"/>
    <dgm:cxn modelId="{CFFFAB0A-AC26-460F-8391-51439CF61120}" type="presParOf" srcId="{D22CA88F-43C6-4407-B9F2-6A0674262253}" destId="{CBA0CDEF-5D93-476E-A608-34F51AE447BB}" srcOrd="4" destOrd="0" presId="urn:microsoft.com/office/officeart/2005/8/layout/process4"/>
    <dgm:cxn modelId="{DC4E4C5C-CF04-49C4-97F5-0AFEB19FA76C}" type="presParOf" srcId="{CBA0CDEF-5D93-476E-A608-34F51AE447BB}" destId="{42CA79E8-B8D7-4939-9AA7-BF26C33E72B5}" srcOrd="0" destOrd="0" presId="urn:microsoft.com/office/officeart/2005/8/layout/process4"/>
    <dgm:cxn modelId="{A298ED7E-D8C5-4EC7-A773-F29CB2CAC954}" type="presParOf" srcId="{D22CA88F-43C6-4407-B9F2-6A0674262253}" destId="{8EF2DDCE-64B9-4C49-9503-8663D232F021}" srcOrd="5" destOrd="0" presId="urn:microsoft.com/office/officeart/2005/8/layout/process4"/>
    <dgm:cxn modelId="{FB6FB678-D99F-4C17-B48A-8937D3E6A8CC}" type="presParOf" srcId="{D22CA88F-43C6-4407-B9F2-6A0674262253}" destId="{9434F0C3-9FE7-44DB-87E9-BE30B4FEA99E}" srcOrd="6" destOrd="0" presId="urn:microsoft.com/office/officeart/2005/8/layout/process4"/>
    <dgm:cxn modelId="{14A74DAA-F7C9-4D24-9EAD-BB920C3CCF4B}" type="presParOf" srcId="{9434F0C3-9FE7-44DB-87E9-BE30B4FEA99E}" destId="{0332F97C-41DC-47DA-A8D9-9C78516ED41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5D210E-2F11-4804-AFDE-3A90EACFDC3D}"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9FBCEE0-C09D-494A-BA21-78175556E368}">
      <dgm:prSet/>
      <dgm:spPr/>
      <dgm:t>
        <a:bodyPr/>
        <a:lstStyle/>
        <a:p>
          <a:r>
            <a:rPr lang="en-US"/>
            <a:t>Shortcoming:  Why do firms spend billions to merge?  </a:t>
          </a:r>
        </a:p>
      </dgm:t>
    </dgm:pt>
    <dgm:pt modelId="{9D9F726A-0864-4E00-BFC7-6ED427BD4842}" type="parTrans" cxnId="{8440350A-6BBA-42E2-A495-75A392CE9A2E}">
      <dgm:prSet/>
      <dgm:spPr/>
      <dgm:t>
        <a:bodyPr/>
        <a:lstStyle/>
        <a:p>
          <a:endParaRPr lang="en-US"/>
        </a:p>
      </dgm:t>
    </dgm:pt>
    <dgm:pt modelId="{57D26DF4-A436-461D-97E5-34C4E4E18B32}" type="sibTrans" cxnId="{8440350A-6BBA-42E2-A495-75A392CE9A2E}">
      <dgm:prSet/>
      <dgm:spPr/>
      <dgm:t>
        <a:bodyPr/>
        <a:lstStyle/>
        <a:p>
          <a:endParaRPr lang="en-US"/>
        </a:p>
      </dgm:t>
    </dgm:pt>
    <dgm:pt modelId="{A291BBA1-B713-451E-BC7C-BFA03B8E0348}">
      <dgm:prSet/>
      <dgm:spPr/>
      <dgm:t>
        <a:bodyPr/>
        <a:lstStyle/>
        <a:p>
          <a:r>
            <a:rPr lang="en-IN"/>
            <a:t>If the firm is simply a collection of contracts, the results achieved through a merger could be more simply obtained by writing a contract between two separate firms.</a:t>
          </a:r>
          <a:endParaRPr lang="en-US"/>
        </a:p>
      </dgm:t>
    </dgm:pt>
    <dgm:pt modelId="{5A93E0F9-C81E-4C8C-9C29-1E15137A2439}" type="parTrans" cxnId="{88CB5C85-D9CC-4957-B70F-A32235987B03}">
      <dgm:prSet/>
      <dgm:spPr/>
      <dgm:t>
        <a:bodyPr/>
        <a:lstStyle/>
        <a:p>
          <a:endParaRPr lang="en-US"/>
        </a:p>
      </dgm:t>
    </dgm:pt>
    <dgm:pt modelId="{473D6888-E7E1-4B1E-BF3C-73AEAE777AE1}" type="sibTrans" cxnId="{88CB5C85-D9CC-4957-B70F-A32235987B03}">
      <dgm:prSet/>
      <dgm:spPr/>
      <dgm:t>
        <a:bodyPr/>
        <a:lstStyle/>
        <a:p>
          <a:endParaRPr lang="en-US"/>
        </a:p>
      </dgm:t>
    </dgm:pt>
    <dgm:pt modelId="{FBBA7F94-0EE3-4F81-A174-7724D2BEE2D6}" type="pres">
      <dgm:prSet presAssocID="{645D210E-2F11-4804-AFDE-3A90EACFDC3D}" presName="hierChild1" presStyleCnt="0">
        <dgm:presLayoutVars>
          <dgm:chPref val="1"/>
          <dgm:dir/>
          <dgm:animOne val="branch"/>
          <dgm:animLvl val="lvl"/>
          <dgm:resizeHandles/>
        </dgm:presLayoutVars>
      </dgm:prSet>
      <dgm:spPr/>
    </dgm:pt>
    <dgm:pt modelId="{8AA8B31E-1633-4A70-B113-EE5DADB5BA95}" type="pres">
      <dgm:prSet presAssocID="{89FBCEE0-C09D-494A-BA21-78175556E368}" presName="hierRoot1" presStyleCnt="0"/>
      <dgm:spPr/>
    </dgm:pt>
    <dgm:pt modelId="{2F8B0D7F-D808-48A7-A9A7-9DA9254DC27B}" type="pres">
      <dgm:prSet presAssocID="{89FBCEE0-C09D-494A-BA21-78175556E368}" presName="composite" presStyleCnt="0"/>
      <dgm:spPr/>
    </dgm:pt>
    <dgm:pt modelId="{44FAFB00-D04A-4079-B8D5-0C20A72C6438}" type="pres">
      <dgm:prSet presAssocID="{89FBCEE0-C09D-494A-BA21-78175556E368}" presName="background" presStyleLbl="node0" presStyleIdx="0" presStyleCnt="2"/>
      <dgm:spPr/>
    </dgm:pt>
    <dgm:pt modelId="{DBD18EA2-B3B8-43FF-BA48-730AD2B0FA82}" type="pres">
      <dgm:prSet presAssocID="{89FBCEE0-C09D-494A-BA21-78175556E368}" presName="text" presStyleLbl="fgAcc0" presStyleIdx="0" presStyleCnt="2">
        <dgm:presLayoutVars>
          <dgm:chPref val="3"/>
        </dgm:presLayoutVars>
      </dgm:prSet>
      <dgm:spPr/>
    </dgm:pt>
    <dgm:pt modelId="{C7397475-3DEA-4761-81E4-ED6C28EE0258}" type="pres">
      <dgm:prSet presAssocID="{89FBCEE0-C09D-494A-BA21-78175556E368}" presName="hierChild2" presStyleCnt="0"/>
      <dgm:spPr/>
    </dgm:pt>
    <dgm:pt modelId="{3D7F8869-EA60-4803-8AB8-E261682ABB94}" type="pres">
      <dgm:prSet presAssocID="{A291BBA1-B713-451E-BC7C-BFA03B8E0348}" presName="hierRoot1" presStyleCnt="0"/>
      <dgm:spPr/>
    </dgm:pt>
    <dgm:pt modelId="{28970B67-185C-46E9-95A5-58439D5559A0}" type="pres">
      <dgm:prSet presAssocID="{A291BBA1-B713-451E-BC7C-BFA03B8E0348}" presName="composite" presStyleCnt="0"/>
      <dgm:spPr/>
    </dgm:pt>
    <dgm:pt modelId="{0A77D564-ECCA-4383-8312-0BC59D484B26}" type="pres">
      <dgm:prSet presAssocID="{A291BBA1-B713-451E-BC7C-BFA03B8E0348}" presName="background" presStyleLbl="node0" presStyleIdx="1" presStyleCnt="2"/>
      <dgm:spPr/>
    </dgm:pt>
    <dgm:pt modelId="{98AE3E58-CB67-4015-B6AC-74CD7B5C9B0F}" type="pres">
      <dgm:prSet presAssocID="{A291BBA1-B713-451E-BC7C-BFA03B8E0348}" presName="text" presStyleLbl="fgAcc0" presStyleIdx="1" presStyleCnt="2">
        <dgm:presLayoutVars>
          <dgm:chPref val="3"/>
        </dgm:presLayoutVars>
      </dgm:prSet>
      <dgm:spPr/>
    </dgm:pt>
    <dgm:pt modelId="{F23066A9-8FCC-4908-8246-625E2772B30F}" type="pres">
      <dgm:prSet presAssocID="{A291BBA1-B713-451E-BC7C-BFA03B8E0348}" presName="hierChild2" presStyleCnt="0"/>
      <dgm:spPr/>
    </dgm:pt>
  </dgm:ptLst>
  <dgm:cxnLst>
    <dgm:cxn modelId="{8440350A-6BBA-42E2-A495-75A392CE9A2E}" srcId="{645D210E-2F11-4804-AFDE-3A90EACFDC3D}" destId="{89FBCEE0-C09D-494A-BA21-78175556E368}" srcOrd="0" destOrd="0" parTransId="{9D9F726A-0864-4E00-BFC7-6ED427BD4842}" sibTransId="{57D26DF4-A436-461D-97E5-34C4E4E18B32}"/>
    <dgm:cxn modelId="{4DA7996C-CA1C-4F9C-86F7-5BFA5818D086}" type="presOf" srcId="{645D210E-2F11-4804-AFDE-3A90EACFDC3D}" destId="{FBBA7F94-0EE3-4F81-A174-7724D2BEE2D6}" srcOrd="0" destOrd="0" presId="urn:microsoft.com/office/officeart/2005/8/layout/hierarchy1"/>
    <dgm:cxn modelId="{88CB5C85-D9CC-4957-B70F-A32235987B03}" srcId="{645D210E-2F11-4804-AFDE-3A90EACFDC3D}" destId="{A291BBA1-B713-451E-BC7C-BFA03B8E0348}" srcOrd="1" destOrd="0" parTransId="{5A93E0F9-C81E-4C8C-9C29-1E15137A2439}" sibTransId="{473D6888-E7E1-4B1E-BF3C-73AEAE777AE1}"/>
    <dgm:cxn modelId="{0C12D0AF-5541-44DD-9FF4-EB5F72C28867}" type="presOf" srcId="{89FBCEE0-C09D-494A-BA21-78175556E368}" destId="{DBD18EA2-B3B8-43FF-BA48-730AD2B0FA82}" srcOrd="0" destOrd="0" presId="urn:microsoft.com/office/officeart/2005/8/layout/hierarchy1"/>
    <dgm:cxn modelId="{6A782CD8-26CD-4598-81DF-56D47D9EDD34}" type="presOf" srcId="{A291BBA1-B713-451E-BC7C-BFA03B8E0348}" destId="{98AE3E58-CB67-4015-B6AC-74CD7B5C9B0F}" srcOrd="0" destOrd="0" presId="urn:microsoft.com/office/officeart/2005/8/layout/hierarchy1"/>
    <dgm:cxn modelId="{2D46F6D2-7B96-4790-92CB-B8E6D09BAB96}" type="presParOf" srcId="{FBBA7F94-0EE3-4F81-A174-7724D2BEE2D6}" destId="{8AA8B31E-1633-4A70-B113-EE5DADB5BA95}" srcOrd="0" destOrd="0" presId="urn:microsoft.com/office/officeart/2005/8/layout/hierarchy1"/>
    <dgm:cxn modelId="{34C75A5A-A35F-45F0-9A27-2B511855C49B}" type="presParOf" srcId="{8AA8B31E-1633-4A70-B113-EE5DADB5BA95}" destId="{2F8B0D7F-D808-48A7-A9A7-9DA9254DC27B}" srcOrd="0" destOrd="0" presId="urn:microsoft.com/office/officeart/2005/8/layout/hierarchy1"/>
    <dgm:cxn modelId="{B69C9B9A-EAAC-476E-B34D-E138787D03EC}" type="presParOf" srcId="{2F8B0D7F-D808-48A7-A9A7-9DA9254DC27B}" destId="{44FAFB00-D04A-4079-B8D5-0C20A72C6438}" srcOrd="0" destOrd="0" presId="urn:microsoft.com/office/officeart/2005/8/layout/hierarchy1"/>
    <dgm:cxn modelId="{CAD7C814-25C6-48DA-A0FC-458D4E47AFE8}" type="presParOf" srcId="{2F8B0D7F-D808-48A7-A9A7-9DA9254DC27B}" destId="{DBD18EA2-B3B8-43FF-BA48-730AD2B0FA82}" srcOrd="1" destOrd="0" presId="urn:microsoft.com/office/officeart/2005/8/layout/hierarchy1"/>
    <dgm:cxn modelId="{1DDA2903-BFE4-4489-9450-0A1FC55B76E1}" type="presParOf" srcId="{8AA8B31E-1633-4A70-B113-EE5DADB5BA95}" destId="{C7397475-3DEA-4761-81E4-ED6C28EE0258}" srcOrd="1" destOrd="0" presId="urn:microsoft.com/office/officeart/2005/8/layout/hierarchy1"/>
    <dgm:cxn modelId="{6FBF6867-0561-4732-A866-28812BA2F26D}" type="presParOf" srcId="{FBBA7F94-0EE3-4F81-A174-7724D2BEE2D6}" destId="{3D7F8869-EA60-4803-8AB8-E261682ABB94}" srcOrd="1" destOrd="0" presId="urn:microsoft.com/office/officeart/2005/8/layout/hierarchy1"/>
    <dgm:cxn modelId="{993C84B1-EBEB-4A4E-A271-35DB21619CCF}" type="presParOf" srcId="{3D7F8869-EA60-4803-8AB8-E261682ABB94}" destId="{28970B67-185C-46E9-95A5-58439D5559A0}" srcOrd="0" destOrd="0" presId="urn:microsoft.com/office/officeart/2005/8/layout/hierarchy1"/>
    <dgm:cxn modelId="{13773AFF-26C5-4EF6-AB35-D460C06E5E30}" type="presParOf" srcId="{28970B67-185C-46E9-95A5-58439D5559A0}" destId="{0A77D564-ECCA-4383-8312-0BC59D484B26}" srcOrd="0" destOrd="0" presId="urn:microsoft.com/office/officeart/2005/8/layout/hierarchy1"/>
    <dgm:cxn modelId="{E3ADDF7D-B770-4012-A3C9-11AFBDD7E3E1}" type="presParOf" srcId="{28970B67-185C-46E9-95A5-58439D5559A0}" destId="{98AE3E58-CB67-4015-B6AC-74CD7B5C9B0F}" srcOrd="1" destOrd="0" presId="urn:microsoft.com/office/officeart/2005/8/layout/hierarchy1"/>
    <dgm:cxn modelId="{EEFFA824-FE4C-47A9-9ADE-6D162F73BDA0}" type="presParOf" srcId="{3D7F8869-EA60-4803-8AB8-E261682ABB94}" destId="{F23066A9-8FCC-4908-8246-625E2772B3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A5F429-A4BD-44F3-9A6C-5A223B2D046B}" type="doc">
      <dgm:prSet loTypeId="urn:microsoft.com/office/officeart/2005/8/layout/vProcess5" loCatId="process" qsTypeId="urn:microsoft.com/office/officeart/2005/8/quickstyle/simple4" qsCatId="simple" csTypeId="urn:microsoft.com/office/officeart/2005/8/colors/colorful5" csCatId="colorful" phldr="1"/>
      <dgm:spPr/>
      <dgm:t>
        <a:bodyPr/>
        <a:lstStyle/>
        <a:p>
          <a:endParaRPr lang="en-US"/>
        </a:p>
      </dgm:t>
    </dgm:pt>
    <dgm:pt modelId="{FC625AC1-0201-48D0-B31E-7D76BE0AA5DD}">
      <dgm:prSet/>
      <dgm:spPr/>
      <dgm:t>
        <a:bodyPr/>
        <a:lstStyle/>
        <a:p>
          <a:r>
            <a:rPr lang="en-IN" dirty="0"/>
            <a:t>A typical firm is no longer a Chandlerian firm  - i.e.,  asset intensive and highly vertically integrated (</a:t>
          </a:r>
          <a:r>
            <a:rPr lang="en-IN" i="1" dirty="0"/>
            <a:t>Richard Whittington warns against this though</a:t>
          </a:r>
          <a:r>
            <a:rPr lang="en-IN" dirty="0"/>
            <a:t>!).</a:t>
          </a:r>
          <a:endParaRPr lang="en-US" dirty="0"/>
        </a:p>
      </dgm:t>
    </dgm:pt>
    <dgm:pt modelId="{685AFCAA-E941-4BC2-86A1-779E166279E9}" type="parTrans" cxnId="{E2CCB0E9-3F2E-4949-914A-541D775D7EFC}">
      <dgm:prSet/>
      <dgm:spPr/>
      <dgm:t>
        <a:bodyPr/>
        <a:lstStyle/>
        <a:p>
          <a:endParaRPr lang="en-US"/>
        </a:p>
      </dgm:t>
    </dgm:pt>
    <dgm:pt modelId="{30F6AA05-DDE6-43F3-8674-B7EA3EE87B37}" type="sibTrans" cxnId="{E2CCB0E9-3F2E-4949-914A-541D775D7EFC}">
      <dgm:prSet/>
      <dgm:spPr/>
      <dgm:t>
        <a:bodyPr/>
        <a:lstStyle/>
        <a:p>
          <a:endParaRPr lang="en-US"/>
        </a:p>
      </dgm:t>
    </dgm:pt>
    <dgm:pt modelId="{ED13D07A-8DFE-49F9-902F-86093F54826A}">
      <dgm:prSet/>
      <dgm:spPr/>
      <dgm:t>
        <a:bodyPr/>
        <a:lstStyle/>
        <a:p>
          <a:r>
            <a:rPr lang="en-IN"/>
            <a:t>Traditional firm had a high degree of control over its employees. Now, employees are not merely automata in charge of operating valuable assets but valuable assets themselves, operating with commodity-like physical assets. </a:t>
          </a:r>
          <a:endParaRPr lang="en-US"/>
        </a:p>
      </dgm:t>
    </dgm:pt>
    <dgm:pt modelId="{42995256-B699-4A73-AB23-99AEC00C5896}" type="parTrans" cxnId="{60BED719-A673-44A3-985C-BD98297BBF0C}">
      <dgm:prSet/>
      <dgm:spPr/>
      <dgm:t>
        <a:bodyPr/>
        <a:lstStyle/>
        <a:p>
          <a:endParaRPr lang="en-US"/>
        </a:p>
      </dgm:t>
    </dgm:pt>
    <dgm:pt modelId="{4CE8A2C0-94CA-446E-B6C0-9F8CA35EDE30}" type="sibTrans" cxnId="{60BED719-A673-44A3-985C-BD98297BBF0C}">
      <dgm:prSet/>
      <dgm:spPr/>
      <dgm:t>
        <a:bodyPr/>
        <a:lstStyle/>
        <a:p>
          <a:endParaRPr lang="en-US"/>
        </a:p>
      </dgm:t>
    </dgm:pt>
    <dgm:pt modelId="{0ED523D4-2EB4-4249-AE7B-D6430C6D6DF8}">
      <dgm:prSet/>
      <dgm:spPr/>
      <dgm:t>
        <a:bodyPr/>
        <a:lstStyle/>
        <a:p>
          <a:r>
            <a:rPr lang="en-IN" dirty="0"/>
            <a:t>Owing to size and asset intensity, traditional firms had dispersed investors.</a:t>
          </a:r>
          <a:endParaRPr lang="en-US" dirty="0"/>
        </a:p>
      </dgm:t>
    </dgm:pt>
    <dgm:pt modelId="{988B219F-867F-4BFB-AA09-B7AFABB7CE66}" type="parTrans" cxnId="{D2C931C6-4D8D-4AB3-AE14-61742B797769}">
      <dgm:prSet/>
      <dgm:spPr/>
      <dgm:t>
        <a:bodyPr/>
        <a:lstStyle/>
        <a:p>
          <a:endParaRPr lang="en-US"/>
        </a:p>
      </dgm:t>
    </dgm:pt>
    <dgm:pt modelId="{5CF4CF68-1299-4E67-B9AD-A0432AB11723}" type="sibTrans" cxnId="{D2C931C6-4D8D-4AB3-AE14-61742B797769}">
      <dgm:prSet/>
      <dgm:spPr/>
      <dgm:t>
        <a:bodyPr/>
        <a:lstStyle/>
        <a:p>
          <a:endParaRPr lang="en-US"/>
        </a:p>
      </dgm:t>
    </dgm:pt>
    <dgm:pt modelId="{0277FAC2-A304-4F67-BD9C-A512928CE4C2}" type="pres">
      <dgm:prSet presAssocID="{B6A5F429-A4BD-44F3-9A6C-5A223B2D046B}" presName="outerComposite" presStyleCnt="0">
        <dgm:presLayoutVars>
          <dgm:chMax val="5"/>
          <dgm:dir/>
          <dgm:resizeHandles val="exact"/>
        </dgm:presLayoutVars>
      </dgm:prSet>
      <dgm:spPr/>
    </dgm:pt>
    <dgm:pt modelId="{403DB269-7E0D-43C4-88AA-CD95ABB023F0}" type="pres">
      <dgm:prSet presAssocID="{B6A5F429-A4BD-44F3-9A6C-5A223B2D046B}" presName="dummyMaxCanvas" presStyleCnt="0">
        <dgm:presLayoutVars/>
      </dgm:prSet>
      <dgm:spPr/>
    </dgm:pt>
    <dgm:pt modelId="{3E530547-6AF1-4CFB-A4DE-994D451B227E}" type="pres">
      <dgm:prSet presAssocID="{B6A5F429-A4BD-44F3-9A6C-5A223B2D046B}" presName="ThreeNodes_1" presStyleLbl="node1" presStyleIdx="0" presStyleCnt="3">
        <dgm:presLayoutVars>
          <dgm:bulletEnabled val="1"/>
        </dgm:presLayoutVars>
      </dgm:prSet>
      <dgm:spPr/>
    </dgm:pt>
    <dgm:pt modelId="{A99AE8FF-890E-401B-AF99-B20C84FF9CD0}" type="pres">
      <dgm:prSet presAssocID="{B6A5F429-A4BD-44F3-9A6C-5A223B2D046B}" presName="ThreeNodes_2" presStyleLbl="node1" presStyleIdx="1" presStyleCnt="3">
        <dgm:presLayoutVars>
          <dgm:bulletEnabled val="1"/>
        </dgm:presLayoutVars>
      </dgm:prSet>
      <dgm:spPr/>
    </dgm:pt>
    <dgm:pt modelId="{C30033E4-7251-420E-98E1-341AD77D5D63}" type="pres">
      <dgm:prSet presAssocID="{B6A5F429-A4BD-44F3-9A6C-5A223B2D046B}" presName="ThreeNodes_3" presStyleLbl="node1" presStyleIdx="2" presStyleCnt="3">
        <dgm:presLayoutVars>
          <dgm:bulletEnabled val="1"/>
        </dgm:presLayoutVars>
      </dgm:prSet>
      <dgm:spPr/>
    </dgm:pt>
    <dgm:pt modelId="{0D99F53A-3525-4E1F-AC8F-ECD05C191307}" type="pres">
      <dgm:prSet presAssocID="{B6A5F429-A4BD-44F3-9A6C-5A223B2D046B}" presName="ThreeConn_1-2" presStyleLbl="fgAccFollowNode1" presStyleIdx="0" presStyleCnt="2">
        <dgm:presLayoutVars>
          <dgm:bulletEnabled val="1"/>
        </dgm:presLayoutVars>
      </dgm:prSet>
      <dgm:spPr/>
    </dgm:pt>
    <dgm:pt modelId="{E891692D-474B-43B2-BE52-D4AEDA3771EE}" type="pres">
      <dgm:prSet presAssocID="{B6A5F429-A4BD-44F3-9A6C-5A223B2D046B}" presName="ThreeConn_2-3" presStyleLbl="fgAccFollowNode1" presStyleIdx="1" presStyleCnt="2">
        <dgm:presLayoutVars>
          <dgm:bulletEnabled val="1"/>
        </dgm:presLayoutVars>
      </dgm:prSet>
      <dgm:spPr/>
    </dgm:pt>
    <dgm:pt modelId="{9EB31633-0D9A-4526-923D-5CFFA344B54E}" type="pres">
      <dgm:prSet presAssocID="{B6A5F429-A4BD-44F3-9A6C-5A223B2D046B}" presName="ThreeNodes_1_text" presStyleLbl="node1" presStyleIdx="2" presStyleCnt="3">
        <dgm:presLayoutVars>
          <dgm:bulletEnabled val="1"/>
        </dgm:presLayoutVars>
      </dgm:prSet>
      <dgm:spPr/>
    </dgm:pt>
    <dgm:pt modelId="{17FD6791-2BB2-4DD4-83EB-58ED626A3CC0}" type="pres">
      <dgm:prSet presAssocID="{B6A5F429-A4BD-44F3-9A6C-5A223B2D046B}" presName="ThreeNodes_2_text" presStyleLbl="node1" presStyleIdx="2" presStyleCnt="3">
        <dgm:presLayoutVars>
          <dgm:bulletEnabled val="1"/>
        </dgm:presLayoutVars>
      </dgm:prSet>
      <dgm:spPr/>
    </dgm:pt>
    <dgm:pt modelId="{5AB793BB-8D4C-41B5-80ED-62379EAE0659}" type="pres">
      <dgm:prSet presAssocID="{B6A5F429-A4BD-44F3-9A6C-5A223B2D046B}" presName="ThreeNodes_3_text" presStyleLbl="node1" presStyleIdx="2" presStyleCnt="3">
        <dgm:presLayoutVars>
          <dgm:bulletEnabled val="1"/>
        </dgm:presLayoutVars>
      </dgm:prSet>
      <dgm:spPr/>
    </dgm:pt>
  </dgm:ptLst>
  <dgm:cxnLst>
    <dgm:cxn modelId="{60BED719-A673-44A3-985C-BD98297BBF0C}" srcId="{B6A5F429-A4BD-44F3-9A6C-5A223B2D046B}" destId="{ED13D07A-8DFE-49F9-902F-86093F54826A}" srcOrd="1" destOrd="0" parTransId="{42995256-B699-4A73-AB23-99AEC00C5896}" sibTransId="{4CE8A2C0-94CA-446E-B6C0-9F8CA35EDE30}"/>
    <dgm:cxn modelId="{1BACC31D-CA44-4ACE-A6DA-18DA3BCA265E}" type="presOf" srcId="{ED13D07A-8DFE-49F9-902F-86093F54826A}" destId="{17FD6791-2BB2-4DD4-83EB-58ED626A3CC0}" srcOrd="1" destOrd="0" presId="urn:microsoft.com/office/officeart/2005/8/layout/vProcess5"/>
    <dgm:cxn modelId="{7A214B21-1282-4B94-8EEB-EFED2476D022}" type="presOf" srcId="{0ED523D4-2EB4-4249-AE7B-D6430C6D6DF8}" destId="{5AB793BB-8D4C-41B5-80ED-62379EAE0659}" srcOrd="1" destOrd="0" presId="urn:microsoft.com/office/officeart/2005/8/layout/vProcess5"/>
    <dgm:cxn modelId="{6AF41032-A546-474A-91F5-3B6B2D03A97A}" type="presOf" srcId="{B6A5F429-A4BD-44F3-9A6C-5A223B2D046B}" destId="{0277FAC2-A304-4F67-BD9C-A512928CE4C2}" srcOrd="0" destOrd="0" presId="urn:microsoft.com/office/officeart/2005/8/layout/vProcess5"/>
    <dgm:cxn modelId="{D361B05F-B220-4F23-8BB2-7D62D4CC09D2}" type="presOf" srcId="{FC625AC1-0201-48D0-B31E-7D76BE0AA5DD}" destId="{3E530547-6AF1-4CFB-A4DE-994D451B227E}" srcOrd="0" destOrd="0" presId="urn:microsoft.com/office/officeart/2005/8/layout/vProcess5"/>
    <dgm:cxn modelId="{16C7D96A-8B61-4453-8495-26A93A3B8C6E}" type="presOf" srcId="{0ED523D4-2EB4-4249-AE7B-D6430C6D6DF8}" destId="{C30033E4-7251-420E-98E1-341AD77D5D63}" srcOrd="0" destOrd="0" presId="urn:microsoft.com/office/officeart/2005/8/layout/vProcess5"/>
    <dgm:cxn modelId="{A445F64E-25D1-42D8-8DA6-87305AAD8520}" type="presOf" srcId="{FC625AC1-0201-48D0-B31E-7D76BE0AA5DD}" destId="{9EB31633-0D9A-4526-923D-5CFFA344B54E}" srcOrd="1" destOrd="0" presId="urn:microsoft.com/office/officeart/2005/8/layout/vProcess5"/>
    <dgm:cxn modelId="{70080C50-8A26-4D01-BCB6-FF93C113BE2B}" type="presOf" srcId="{30F6AA05-DDE6-43F3-8674-B7EA3EE87B37}" destId="{0D99F53A-3525-4E1F-AC8F-ECD05C191307}" srcOrd="0" destOrd="0" presId="urn:microsoft.com/office/officeart/2005/8/layout/vProcess5"/>
    <dgm:cxn modelId="{0AA88DBB-A43F-4451-B61C-CAB70A8E9CCA}" type="presOf" srcId="{4CE8A2C0-94CA-446E-B6C0-9F8CA35EDE30}" destId="{E891692D-474B-43B2-BE52-D4AEDA3771EE}" srcOrd="0" destOrd="0" presId="urn:microsoft.com/office/officeart/2005/8/layout/vProcess5"/>
    <dgm:cxn modelId="{D2C931C6-4D8D-4AB3-AE14-61742B797769}" srcId="{B6A5F429-A4BD-44F3-9A6C-5A223B2D046B}" destId="{0ED523D4-2EB4-4249-AE7B-D6430C6D6DF8}" srcOrd="2" destOrd="0" parTransId="{988B219F-867F-4BFB-AA09-B7AFABB7CE66}" sibTransId="{5CF4CF68-1299-4E67-B9AD-A0432AB11723}"/>
    <dgm:cxn modelId="{E2CCB0E9-3F2E-4949-914A-541D775D7EFC}" srcId="{B6A5F429-A4BD-44F3-9A6C-5A223B2D046B}" destId="{FC625AC1-0201-48D0-B31E-7D76BE0AA5DD}" srcOrd="0" destOrd="0" parTransId="{685AFCAA-E941-4BC2-86A1-779E166279E9}" sibTransId="{30F6AA05-DDE6-43F3-8674-B7EA3EE87B37}"/>
    <dgm:cxn modelId="{F18315ED-F52B-44FC-B793-2C7B41E84B73}" type="presOf" srcId="{ED13D07A-8DFE-49F9-902F-86093F54826A}" destId="{A99AE8FF-890E-401B-AF99-B20C84FF9CD0}" srcOrd="0" destOrd="0" presId="urn:microsoft.com/office/officeart/2005/8/layout/vProcess5"/>
    <dgm:cxn modelId="{C85AF629-54E1-426F-9012-CD4D056F7D19}" type="presParOf" srcId="{0277FAC2-A304-4F67-BD9C-A512928CE4C2}" destId="{403DB269-7E0D-43C4-88AA-CD95ABB023F0}" srcOrd="0" destOrd="0" presId="urn:microsoft.com/office/officeart/2005/8/layout/vProcess5"/>
    <dgm:cxn modelId="{758E7F65-9FD0-4864-9425-161194BDEE56}" type="presParOf" srcId="{0277FAC2-A304-4F67-BD9C-A512928CE4C2}" destId="{3E530547-6AF1-4CFB-A4DE-994D451B227E}" srcOrd="1" destOrd="0" presId="urn:microsoft.com/office/officeart/2005/8/layout/vProcess5"/>
    <dgm:cxn modelId="{8EB3E944-BE81-451D-B013-3F8580644325}" type="presParOf" srcId="{0277FAC2-A304-4F67-BD9C-A512928CE4C2}" destId="{A99AE8FF-890E-401B-AF99-B20C84FF9CD0}" srcOrd="2" destOrd="0" presId="urn:microsoft.com/office/officeart/2005/8/layout/vProcess5"/>
    <dgm:cxn modelId="{2006D72C-844A-48F8-8981-E5D887EDDA81}" type="presParOf" srcId="{0277FAC2-A304-4F67-BD9C-A512928CE4C2}" destId="{C30033E4-7251-420E-98E1-341AD77D5D63}" srcOrd="3" destOrd="0" presId="urn:microsoft.com/office/officeart/2005/8/layout/vProcess5"/>
    <dgm:cxn modelId="{4C931337-0860-4345-8DE1-77CE2E4EFEF9}" type="presParOf" srcId="{0277FAC2-A304-4F67-BD9C-A512928CE4C2}" destId="{0D99F53A-3525-4E1F-AC8F-ECD05C191307}" srcOrd="4" destOrd="0" presId="urn:microsoft.com/office/officeart/2005/8/layout/vProcess5"/>
    <dgm:cxn modelId="{59055C80-3FC7-4CEF-96EB-F1433189CDAC}" type="presParOf" srcId="{0277FAC2-A304-4F67-BD9C-A512928CE4C2}" destId="{E891692D-474B-43B2-BE52-D4AEDA3771EE}" srcOrd="5" destOrd="0" presId="urn:microsoft.com/office/officeart/2005/8/layout/vProcess5"/>
    <dgm:cxn modelId="{7C966A0B-78E3-43E5-BA07-59D652E5C7FE}" type="presParOf" srcId="{0277FAC2-A304-4F67-BD9C-A512928CE4C2}" destId="{9EB31633-0D9A-4526-923D-5CFFA344B54E}" srcOrd="6" destOrd="0" presId="urn:microsoft.com/office/officeart/2005/8/layout/vProcess5"/>
    <dgm:cxn modelId="{AFEEF535-2F61-44C0-82EF-73D63378D0B7}" type="presParOf" srcId="{0277FAC2-A304-4F67-BD9C-A512928CE4C2}" destId="{17FD6791-2BB2-4DD4-83EB-58ED626A3CC0}" srcOrd="7" destOrd="0" presId="urn:microsoft.com/office/officeart/2005/8/layout/vProcess5"/>
    <dgm:cxn modelId="{5A5426BD-F8C5-462A-8A02-12824E13CA0E}" type="presParOf" srcId="{0277FAC2-A304-4F67-BD9C-A512928CE4C2}" destId="{5AB793BB-8D4C-41B5-80ED-62379EAE065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C7259A-8C49-4BA2-99F5-29E7CED4030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0DCEF93-7615-4BE2-9B7C-6F2042B19EF5}">
      <dgm:prSet/>
      <dgm:spPr/>
      <dgm:t>
        <a:bodyPr/>
        <a:lstStyle/>
        <a:p>
          <a:r>
            <a:rPr lang="en-US"/>
            <a:t>Vertically integrated</a:t>
          </a:r>
        </a:p>
      </dgm:t>
    </dgm:pt>
    <dgm:pt modelId="{568774CB-B1F7-4C44-B623-3773B5E9B78C}" type="parTrans" cxnId="{BA572761-0F99-4434-AB1E-3FB88E45C8D1}">
      <dgm:prSet/>
      <dgm:spPr/>
      <dgm:t>
        <a:bodyPr/>
        <a:lstStyle/>
        <a:p>
          <a:endParaRPr lang="en-US"/>
        </a:p>
      </dgm:t>
    </dgm:pt>
    <dgm:pt modelId="{836776EA-AF60-4BB8-B200-427DB4779159}" type="sibTrans" cxnId="{BA572761-0F99-4434-AB1E-3FB88E45C8D1}">
      <dgm:prSet/>
      <dgm:spPr/>
      <dgm:t>
        <a:bodyPr/>
        <a:lstStyle/>
        <a:p>
          <a:endParaRPr lang="en-US"/>
        </a:p>
      </dgm:t>
    </dgm:pt>
    <dgm:pt modelId="{B85DC904-7CAF-48F3-959D-5D3049D41B1E}">
      <dgm:prSet/>
      <dgm:spPr/>
      <dgm:t>
        <a:bodyPr/>
        <a:lstStyle/>
        <a:p>
          <a:r>
            <a:rPr lang="en-US"/>
            <a:t>Asset-intensive</a:t>
          </a:r>
        </a:p>
      </dgm:t>
    </dgm:pt>
    <dgm:pt modelId="{8C27C2E1-52B4-4BC9-AB6F-E5AD8B4236F5}" type="parTrans" cxnId="{40E4E90F-E41B-47F7-8BAE-931C59B572CE}">
      <dgm:prSet/>
      <dgm:spPr/>
      <dgm:t>
        <a:bodyPr/>
        <a:lstStyle/>
        <a:p>
          <a:endParaRPr lang="en-US"/>
        </a:p>
      </dgm:t>
    </dgm:pt>
    <dgm:pt modelId="{8A282009-32C5-4662-A639-930DB2F3ED6B}" type="sibTrans" cxnId="{40E4E90F-E41B-47F7-8BAE-931C59B572CE}">
      <dgm:prSet/>
      <dgm:spPr/>
      <dgm:t>
        <a:bodyPr/>
        <a:lstStyle/>
        <a:p>
          <a:endParaRPr lang="en-US"/>
        </a:p>
      </dgm:t>
    </dgm:pt>
    <dgm:pt modelId="{468A8418-06DD-4DB4-B3DD-272AF19AD30A}">
      <dgm:prSet/>
      <dgm:spPr/>
      <dgm:t>
        <a:bodyPr/>
        <a:lstStyle/>
        <a:p>
          <a:r>
            <a:rPr lang="en-US"/>
            <a:t>High degree of control over employees/High power of management</a:t>
          </a:r>
        </a:p>
      </dgm:t>
    </dgm:pt>
    <dgm:pt modelId="{772A903C-220C-481F-880D-207BDF8C1A3A}" type="parTrans" cxnId="{AB8E73BE-866B-4164-8456-5830F6819CC7}">
      <dgm:prSet/>
      <dgm:spPr/>
      <dgm:t>
        <a:bodyPr/>
        <a:lstStyle/>
        <a:p>
          <a:endParaRPr lang="en-US"/>
        </a:p>
      </dgm:t>
    </dgm:pt>
    <dgm:pt modelId="{7B13663D-190C-4D15-A447-45D26C7F27C9}" type="sibTrans" cxnId="{AB8E73BE-866B-4164-8456-5830F6819CC7}">
      <dgm:prSet/>
      <dgm:spPr/>
      <dgm:t>
        <a:bodyPr/>
        <a:lstStyle/>
        <a:p>
          <a:endParaRPr lang="en-US"/>
        </a:p>
      </dgm:t>
    </dgm:pt>
    <dgm:pt modelId="{D6440213-D260-4257-A89E-9B283AE58CE7}">
      <dgm:prSet/>
      <dgm:spPr/>
      <dgm:t>
        <a:bodyPr/>
        <a:lstStyle/>
        <a:p>
          <a:r>
            <a:rPr lang="en-US"/>
            <a:t>Owned by disperse investors</a:t>
          </a:r>
        </a:p>
      </dgm:t>
    </dgm:pt>
    <dgm:pt modelId="{E6D8D51E-E5DE-42A7-9FB0-E2858EC4AF61}" type="parTrans" cxnId="{7A7417EC-4995-4F4A-A55D-0C817E7BA718}">
      <dgm:prSet/>
      <dgm:spPr/>
      <dgm:t>
        <a:bodyPr/>
        <a:lstStyle/>
        <a:p>
          <a:endParaRPr lang="en-US"/>
        </a:p>
      </dgm:t>
    </dgm:pt>
    <dgm:pt modelId="{6A7FB7D8-3EC1-4E18-863C-FFF446F3226E}" type="sibTrans" cxnId="{7A7417EC-4995-4F4A-A55D-0C817E7BA718}">
      <dgm:prSet/>
      <dgm:spPr/>
      <dgm:t>
        <a:bodyPr/>
        <a:lstStyle/>
        <a:p>
          <a:endParaRPr lang="en-US"/>
        </a:p>
      </dgm:t>
    </dgm:pt>
    <dgm:pt modelId="{A8C5E831-6871-43C9-ADC7-F8ACB9900B11}" type="pres">
      <dgm:prSet presAssocID="{9BC7259A-8C49-4BA2-99F5-29E7CED4030B}" presName="linear" presStyleCnt="0">
        <dgm:presLayoutVars>
          <dgm:animLvl val="lvl"/>
          <dgm:resizeHandles val="exact"/>
        </dgm:presLayoutVars>
      </dgm:prSet>
      <dgm:spPr/>
    </dgm:pt>
    <dgm:pt modelId="{EF272DF7-228E-49E5-A4B4-159C2E58130D}" type="pres">
      <dgm:prSet presAssocID="{30DCEF93-7615-4BE2-9B7C-6F2042B19EF5}" presName="parentText" presStyleLbl="node1" presStyleIdx="0" presStyleCnt="4">
        <dgm:presLayoutVars>
          <dgm:chMax val="0"/>
          <dgm:bulletEnabled val="1"/>
        </dgm:presLayoutVars>
      </dgm:prSet>
      <dgm:spPr/>
    </dgm:pt>
    <dgm:pt modelId="{337013D2-9E65-4F45-98F3-DFF14BAE997D}" type="pres">
      <dgm:prSet presAssocID="{836776EA-AF60-4BB8-B200-427DB4779159}" presName="spacer" presStyleCnt="0"/>
      <dgm:spPr/>
    </dgm:pt>
    <dgm:pt modelId="{CC5F0BFE-88EA-4F35-B978-06108FFE0E1B}" type="pres">
      <dgm:prSet presAssocID="{B85DC904-7CAF-48F3-959D-5D3049D41B1E}" presName="parentText" presStyleLbl="node1" presStyleIdx="1" presStyleCnt="4">
        <dgm:presLayoutVars>
          <dgm:chMax val="0"/>
          <dgm:bulletEnabled val="1"/>
        </dgm:presLayoutVars>
      </dgm:prSet>
      <dgm:spPr/>
    </dgm:pt>
    <dgm:pt modelId="{12DBDD3B-1C69-4877-9AD3-3FF758DD4841}" type="pres">
      <dgm:prSet presAssocID="{8A282009-32C5-4662-A639-930DB2F3ED6B}" presName="spacer" presStyleCnt="0"/>
      <dgm:spPr/>
    </dgm:pt>
    <dgm:pt modelId="{122115C5-6512-4919-BA11-D713709AA4D4}" type="pres">
      <dgm:prSet presAssocID="{468A8418-06DD-4DB4-B3DD-272AF19AD30A}" presName="parentText" presStyleLbl="node1" presStyleIdx="2" presStyleCnt="4">
        <dgm:presLayoutVars>
          <dgm:chMax val="0"/>
          <dgm:bulletEnabled val="1"/>
        </dgm:presLayoutVars>
      </dgm:prSet>
      <dgm:spPr/>
    </dgm:pt>
    <dgm:pt modelId="{DD45FA26-5D3A-424F-8317-1699BB9E7CDC}" type="pres">
      <dgm:prSet presAssocID="{7B13663D-190C-4D15-A447-45D26C7F27C9}" presName="spacer" presStyleCnt="0"/>
      <dgm:spPr/>
    </dgm:pt>
    <dgm:pt modelId="{49750877-09D6-41FE-B271-E3ADEBA8D6DC}" type="pres">
      <dgm:prSet presAssocID="{D6440213-D260-4257-A89E-9B283AE58CE7}" presName="parentText" presStyleLbl="node1" presStyleIdx="3" presStyleCnt="4">
        <dgm:presLayoutVars>
          <dgm:chMax val="0"/>
          <dgm:bulletEnabled val="1"/>
        </dgm:presLayoutVars>
      </dgm:prSet>
      <dgm:spPr/>
    </dgm:pt>
  </dgm:ptLst>
  <dgm:cxnLst>
    <dgm:cxn modelId="{A4549F05-1C6A-4247-BD9D-286D7E3DCD0B}" type="presOf" srcId="{B85DC904-7CAF-48F3-959D-5D3049D41B1E}" destId="{CC5F0BFE-88EA-4F35-B978-06108FFE0E1B}" srcOrd="0" destOrd="0" presId="urn:microsoft.com/office/officeart/2005/8/layout/vList2"/>
    <dgm:cxn modelId="{40E4E90F-E41B-47F7-8BAE-931C59B572CE}" srcId="{9BC7259A-8C49-4BA2-99F5-29E7CED4030B}" destId="{B85DC904-7CAF-48F3-959D-5D3049D41B1E}" srcOrd="1" destOrd="0" parTransId="{8C27C2E1-52B4-4BC9-AB6F-E5AD8B4236F5}" sibTransId="{8A282009-32C5-4662-A639-930DB2F3ED6B}"/>
    <dgm:cxn modelId="{BA572761-0F99-4434-AB1E-3FB88E45C8D1}" srcId="{9BC7259A-8C49-4BA2-99F5-29E7CED4030B}" destId="{30DCEF93-7615-4BE2-9B7C-6F2042B19EF5}" srcOrd="0" destOrd="0" parTransId="{568774CB-B1F7-4C44-B623-3773B5E9B78C}" sibTransId="{836776EA-AF60-4BB8-B200-427DB4779159}"/>
    <dgm:cxn modelId="{713E3E54-4D3A-4A53-9F50-02752A62F00B}" type="presOf" srcId="{468A8418-06DD-4DB4-B3DD-272AF19AD30A}" destId="{122115C5-6512-4919-BA11-D713709AA4D4}" srcOrd="0" destOrd="0" presId="urn:microsoft.com/office/officeart/2005/8/layout/vList2"/>
    <dgm:cxn modelId="{6B335A58-5E13-41EB-ADF5-ECF62968E671}" type="presOf" srcId="{D6440213-D260-4257-A89E-9B283AE58CE7}" destId="{49750877-09D6-41FE-B271-E3ADEBA8D6DC}" srcOrd="0" destOrd="0" presId="urn:microsoft.com/office/officeart/2005/8/layout/vList2"/>
    <dgm:cxn modelId="{5F62ED89-38C9-4B3A-87B6-D8DF0974DA63}" type="presOf" srcId="{9BC7259A-8C49-4BA2-99F5-29E7CED4030B}" destId="{A8C5E831-6871-43C9-ADC7-F8ACB9900B11}" srcOrd="0" destOrd="0" presId="urn:microsoft.com/office/officeart/2005/8/layout/vList2"/>
    <dgm:cxn modelId="{383C7AB0-433B-4E43-A69B-8958E3146165}" type="presOf" srcId="{30DCEF93-7615-4BE2-9B7C-6F2042B19EF5}" destId="{EF272DF7-228E-49E5-A4B4-159C2E58130D}" srcOrd="0" destOrd="0" presId="urn:microsoft.com/office/officeart/2005/8/layout/vList2"/>
    <dgm:cxn modelId="{AB8E73BE-866B-4164-8456-5830F6819CC7}" srcId="{9BC7259A-8C49-4BA2-99F5-29E7CED4030B}" destId="{468A8418-06DD-4DB4-B3DD-272AF19AD30A}" srcOrd="2" destOrd="0" parTransId="{772A903C-220C-481F-880D-207BDF8C1A3A}" sibTransId="{7B13663D-190C-4D15-A447-45D26C7F27C9}"/>
    <dgm:cxn modelId="{7A7417EC-4995-4F4A-A55D-0C817E7BA718}" srcId="{9BC7259A-8C49-4BA2-99F5-29E7CED4030B}" destId="{D6440213-D260-4257-A89E-9B283AE58CE7}" srcOrd="3" destOrd="0" parTransId="{E6D8D51E-E5DE-42A7-9FB0-E2858EC4AF61}" sibTransId="{6A7FB7D8-3EC1-4E18-863C-FFF446F3226E}"/>
    <dgm:cxn modelId="{44DD1B4B-5C6C-445D-9B07-3FAC7A461E6A}" type="presParOf" srcId="{A8C5E831-6871-43C9-ADC7-F8ACB9900B11}" destId="{EF272DF7-228E-49E5-A4B4-159C2E58130D}" srcOrd="0" destOrd="0" presId="urn:microsoft.com/office/officeart/2005/8/layout/vList2"/>
    <dgm:cxn modelId="{A662AF8B-1CB7-4E42-95BF-FF42E6AE6CC6}" type="presParOf" srcId="{A8C5E831-6871-43C9-ADC7-F8ACB9900B11}" destId="{337013D2-9E65-4F45-98F3-DFF14BAE997D}" srcOrd="1" destOrd="0" presId="urn:microsoft.com/office/officeart/2005/8/layout/vList2"/>
    <dgm:cxn modelId="{337983D4-5BA4-45A7-BA80-88C78CF7C4FB}" type="presParOf" srcId="{A8C5E831-6871-43C9-ADC7-F8ACB9900B11}" destId="{CC5F0BFE-88EA-4F35-B978-06108FFE0E1B}" srcOrd="2" destOrd="0" presId="urn:microsoft.com/office/officeart/2005/8/layout/vList2"/>
    <dgm:cxn modelId="{D0C27102-3276-4852-B353-1FCE3E8757C5}" type="presParOf" srcId="{A8C5E831-6871-43C9-ADC7-F8ACB9900B11}" destId="{12DBDD3B-1C69-4877-9AD3-3FF758DD4841}" srcOrd="3" destOrd="0" presId="urn:microsoft.com/office/officeart/2005/8/layout/vList2"/>
    <dgm:cxn modelId="{AE646F47-9D55-4A23-AE05-AB6333E6460C}" type="presParOf" srcId="{A8C5E831-6871-43C9-ADC7-F8ACB9900B11}" destId="{122115C5-6512-4919-BA11-D713709AA4D4}" srcOrd="4" destOrd="0" presId="urn:microsoft.com/office/officeart/2005/8/layout/vList2"/>
    <dgm:cxn modelId="{8EF2FB2F-D929-407F-80BC-217D00D39CE7}" type="presParOf" srcId="{A8C5E831-6871-43C9-ADC7-F8ACB9900B11}" destId="{DD45FA26-5D3A-424F-8317-1699BB9E7CDC}" srcOrd="5" destOrd="0" presId="urn:microsoft.com/office/officeart/2005/8/layout/vList2"/>
    <dgm:cxn modelId="{75CA5500-083D-4446-A28B-AC9E6232FC8F}" type="presParOf" srcId="{A8C5E831-6871-43C9-ADC7-F8ACB9900B11}" destId="{49750877-09D6-41FE-B271-E3ADEBA8D6D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239E1-7B4D-476D-8E93-AD1C984E96A4}">
      <dsp:nvSpPr>
        <dsp:cNvPr id="0" name=""/>
        <dsp:cNvSpPr/>
      </dsp:nvSpPr>
      <dsp:spPr>
        <a:xfrm>
          <a:off x="0" y="570"/>
          <a:ext cx="10775880" cy="13357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2C3956-BD6D-4E68-AF15-5A497AA01AA8}">
      <dsp:nvSpPr>
        <dsp:cNvPr id="0" name=""/>
        <dsp:cNvSpPr/>
      </dsp:nvSpPr>
      <dsp:spPr>
        <a:xfrm>
          <a:off x="404054" y="301107"/>
          <a:ext cx="734644" cy="734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1BA92-DE6B-44CA-A42A-51BEAEFC3693}">
      <dsp:nvSpPr>
        <dsp:cNvPr id="0" name=""/>
        <dsp:cNvSpPr/>
      </dsp:nvSpPr>
      <dsp:spPr>
        <a:xfrm>
          <a:off x="1542754" y="570"/>
          <a:ext cx="9233125" cy="133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63" tIns="141363" rIns="141363" bIns="141363" numCol="1" spcCol="1270" anchor="ctr" anchorCtr="0">
          <a:noAutofit/>
        </a:bodyPr>
        <a:lstStyle/>
        <a:p>
          <a:pPr marL="0" lvl="0" indent="0" algn="l" defTabSz="1111250">
            <a:lnSpc>
              <a:spcPct val="100000"/>
            </a:lnSpc>
            <a:spcBef>
              <a:spcPct val="0"/>
            </a:spcBef>
            <a:spcAft>
              <a:spcPct val="35000"/>
            </a:spcAft>
            <a:buNone/>
          </a:pPr>
          <a:r>
            <a:rPr lang="en-US" sz="2500" b="1" kern="1200" dirty="0"/>
            <a:t>Corporate finance is deeply rooted in an underpinning theory of the firm.</a:t>
          </a:r>
        </a:p>
      </dsp:txBody>
      <dsp:txXfrm>
        <a:off x="1542754" y="570"/>
        <a:ext cx="9233125" cy="1335717"/>
      </dsp:txXfrm>
    </dsp:sp>
    <dsp:sp modelId="{98934C69-AC68-40BA-B698-642AC41E4C35}">
      <dsp:nvSpPr>
        <dsp:cNvPr id="0" name=""/>
        <dsp:cNvSpPr/>
      </dsp:nvSpPr>
      <dsp:spPr>
        <a:xfrm>
          <a:off x="0" y="1670218"/>
          <a:ext cx="10775880" cy="13357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FB879B-1D9C-43F3-B66B-2E5DB4784D6A}">
      <dsp:nvSpPr>
        <dsp:cNvPr id="0" name=""/>
        <dsp:cNvSpPr/>
      </dsp:nvSpPr>
      <dsp:spPr>
        <a:xfrm>
          <a:off x="404054" y="1970754"/>
          <a:ext cx="734644" cy="7346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DCA29D-A715-4677-9677-9246EF8AA7A6}">
      <dsp:nvSpPr>
        <dsp:cNvPr id="0" name=""/>
        <dsp:cNvSpPr/>
      </dsp:nvSpPr>
      <dsp:spPr>
        <a:xfrm>
          <a:off x="1542754" y="1670218"/>
          <a:ext cx="9233125" cy="133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63" tIns="141363" rIns="141363" bIns="141363" numCol="1" spcCol="1270" anchor="ctr" anchorCtr="0">
          <a:noAutofit/>
        </a:bodyPr>
        <a:lstStyle/>
        <a:p>
          <a:pPr marL="0" lvl="0" indent="0" algn="l" defTabSz="1111250">
            <a:lnSpc>
              <a:spcPct val="100000"/>
            </a:lnSpc>
            <a:spcBef>
              <a:spcPct val="0"/>
            </a:spcBef>
            <a:spcAft>
              <a:spcPct val="35000"/>
            </a:spcAft>
            <a:buNone/>
          </a:pPr>
          <a:r>
            <a:rPr lang="en-US" sz="2500" b="1" kern="1200" dirty="0"/>
            <a:t>Existing theories of the firm have fallen short of explaining changes in the nature of the firm.</a:t>
          </a:r>
        </a:p>
      </dsp:txBody>
      <dsp:txXfrm>
        <a:off x="1542754" y="1670218"/>
        <a:ext cx="9233125" cy="1335717"/>
      </dsp:txXfrm>
    </dsp:sp>
    <dsp:sp modelId="{DB678546-E4D6-45D8-9F92-1C978AB95917}">
      <dsp:nvSpPr>
        <dsp:cNvPr id="0" name=""/>
        <dsp:cNvSpPr/>
      </dsp:nvSpPr>
      <dsp:spPr>
        <a:xfrm>
          <a:off x="0" y="3339865"/>
          <a:ext cx="10775880" cy="133571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BC5D3D-39ED-483E-B2E1-EB8A6F0A37CC}">
      <dsp:nvSpPr>
        <dsp:cNvPr id="0" name=""/>
        <dsp:cNvSpPr/>
      </dsp:nvSpPr>
      <dsp:spPr>
        <a:xfrm>
          <a:off x="404054" y="3640401"/>
          <a:ext cx="734644" cy="7346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B3A446-66F2-416D-B8B2-E0D462CA08CB}">
      <dsp:nvSpPr>
        <dsp:cNvPr id="0" name=""/>
        <dsp:cNvSpPr/>
      </dsp:nvSpPr>
      <dsp:spPr>
        <a:xfrm>
          <a:off x="1542754" y="3339865"/>
          <a:ext cx="9233125" cy="133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63" tIns="141363" rIns="141363" bIns="141363" numCol="1" spcCol="1270" anchor="ctr" anchorCtr="0">
          <a:noAutofit/>
        </a:bodyPr>
        <a:lstStyle/>
        <a:p>
          <a:pPr marL="0" lvl="0" indent="0" algn="l" defTabSz="1111250">
            <a:lnSpc>
              <a:spcPct val="100000"/>
            </a:lnSpc>
            <a:spcBef>
              <a:spcPct val="0"/>
            </a:spcBef>
            <a:spcAft>
              <a:spcPct val="35000"/>
            </a:spcAft>
            <a:buNone/>
          </a:pPr>
          <a:r>
            <a:rPr lang="en-US" sz="2500" b="1" kern="1200" dirty="0"/>
            <a:t>Establishes the need for a new theory of the firm and outlines its characteristics.</a:t>
          </a:r>
        </a:p>
      </dsp:txBody>
      <dsp:txXfrm>
        <a:off x="1542754" y="3339865"/>
        <a:ext cx="9233125" cy="13357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C3E63-BE79-48C7-9A5C-A08EE9926241}">
      <dsp:nvSpPr>
        <dsp:cNvPr id="0" name=""/>
        <dsp:cNvSpPr/>
      </dsp:nvSpPr>
      <dsp:spPr>
        <a:xfrm>
          <a:off x="2169" y="347892"/>
          <a:ext cx="4627222" cy="27763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There is a pressing need to understand what factors determine the ability of firms to capture new growth opportunities. The theory focuses on the degree of complementarity. But how can we measure it? And what is the predictive power of such an idea? An answer to these questions will be crucial to deriving the value of the entire enterprise.</a:t>
          </a:r>
          <a:endParaRPr lang="en-US" sz="1800" kern="1200"/>
        </a:p>
      </dsp:txBody>
      <dsp:txXfrm>
        <a:off x="83485" y="429208"/>
        <a:ext cx="4464590" cy="2613701"/>
      </dsp:txXfrm>
    </dsp:sp>
    <dsp:sp modelId="{FA94925D-3064-4B5C-9F3A-78C0C1DA1627}">
      <dsp:nvSpPr>
        <dsp:cNvPr id="0" name=""/>
        <dsp:cNvSpPr/>
      </dsp:nvSpPr>
      <dsp:spPr>
        <a:xfrm>
          <a:off x="5036588" y="1162283"/>
          <a:ext cx="980971" cy="114755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036588" y="1391793"/>
        <a:ext cx="686680" cy="688531"/>
      </dsp:txXfrm>
    </dsp:sp>
    <dsp:sp modelId="{5ED3BCAA-B34B-4F26-8A81-8874D9EAC5D3}">
      <dsp:nvSpPr>
        <dsp:cNvPr id="0" name=""/>
        <dsp:cNvSpPr/>
      </dsp:nvSpPr>
      <dsp:spPr>
        <a:xfrm>
          <a:off x="6480281" y="347892"/>
          <a:ext cx="4627222" cy="27763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We need to know how the surplus generated by a firm is allocated among its members.</a:t>
          </a:r>
          <a:endParaRPr lang="en-US" sz="1800" kern="1200"/>
        </a:p>
      </dsp:txBody>
      <dsp:txXfrm>
        <a:off x="6561597" y="429208"/>
        <a:ext cx="4464590" cy="2613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AC573-7F14-4C77-BEB1-044FF7082399}">
      <dsp:nvSpPr>
        <dsp:cNvPr id="0" name=""/>
        <dsp:cNvSpPr/>
      </dsp:nvSpPr>
      <dsp:spPr>
        <a:xfrm>
          <a:off x="0" y="4349406"/>
          <a:ext cx="6668792" cy="1427572"/>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Three main areas of CF:</a:t>
          </a:r>
        </a:p>
      </dsp:txBody>
      <dsp:txXfrm>
        <a:off x="0" y="4349406"/>
        <a:ext cx="6668792" cy="770889"/>
      </dsp:txXfrm>
    </dsp:sp>
    <dsp:sp modelId="{376F2612-FEED-4DAA-9A6C-DB1C11BB4999}">
      <dsp:nvSpPr>
        <dsp:cNvPr id="0" name=""/>
        <dsp:cNvSpPr/>
      </dsp:nvSpPr>
      <dsp:spPr>
        <a:xfrm>
          <a:off x="3256" y="5091744"/>
          <a:ext cx="2220759" cy="656683"/>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b="1" kern="1200"/>
            <a:t>Capital Structure:</a:t>
          </a:r>
          <a:r>
            <a:rPr lang="en-US" sz="1300" kern="1200"/>
            <a:t> Distortions associated with different ways of financing </a:t>
          </a:r>
        </a:p>
      </dsp:txBody>
      <dsp:txXfrm>
        <a:off x="3256" y="5091744"/>
        <a:ext cx="2220759" cy="656683"/>
      </dsp:txXfrm>
    </dsp:sp>
    <dsp:sp modelId="{B1A6EC4F-0E20-4E66-9AD7-0756936793F9}">
      <dsp:nvSpPr>
        <dsp:cNvPr id="0" name=""/>
        <dsp:cNvSpPr/>
      </dsp:nvSpPr>
      <dsp:spPr>
        <a:xfrm>
          <a:off x="2224016" y="5091744"/>
          <a:ext cx="2220759" cy="656683"/>
        </a:xfrm>
        <a:prstGeom prst="rect">
          <a:avLst/>
        </a:prstGeom>
        <a:solidFill>
          <a:schemeClr val="accent2">
            <a:tint val="40000"/>
            <a:alpha val="90000"/>
            <a:hueOff val="655293"/>
            <a:satOff val="770"/>
            <a:lumOff val="865"/>
            <a:alphaOff val="0"/>
          </a:schemeClr>
        </a:solidFill>
        <a:ln w="9525" cap="flat" cmpd="sng" algn="ctr">
          <a:solidFill>
            <a:schemeClr val="accent2">
              <a:tint val="40000"/>
              <a:alpha val="90000"/>
              <a:hueOff val="655293"/>
              <a:satOff val="770"/>
              <a:lumOff val="86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b="1" kern="1200"/>
            <a:t>Corporate Governance:</a:t>
          </a:r>
          <a:r>
            <a:rPr lang="en-US" sz="1300" kern="1200"/>
            <a:t> Optimal governance structure for the firm</a:t>
          </a:r>
        </a:p>
      </dsp:txBody>
      <dsp:txXfrm>
        <a:off x="2224016" y="5091744"/>
        <a:ext cx="2220759" cy="656683"/>
      </dsp:txXfrm>
    </dsp:sp>
    <dsp:sp modelId="{85828C8E-D93E-426D-8F36-F2ABA474BA9D}">
      <dsp:nvSpPr>
        <dsp:cNvPr id="0" name=""/>
        <dsp:cNvSpPr/>
      </dsp:nvSpPr>
      <dsp:spPr>
        <a:xfrm>
          <a:off x="4444775" y="5091744"/>
          <a:ext cx="2220759" cy="656683"/>
        </a:xfrm>
        <a:prstGeom prst="rect">
          <a:avLst/>
        </a:prstGeom>
        <a:solidFill>
          <a:schemeClr val="accent2">
            <a:tint val="40000"/>
            <a:alpha val="90000"/>
            <a:hueOff val="1310587"/>
            <a:satOff val="1541"/>
            <a:lumOff val="1730"/>
            <a:alphaOff val="0"/>
          </a:schemeClr>
        </a:solidFill>
        <a:ln w="9525" cap="flat" cmpd="sng" algn="ctr">
          <a:solidFill>
            <a:schemeClr val="accent2">
              <a:tint val="40000"/>
              <a:alpha val="90000"/>
              <a:hueOff val="1310587"/>
              <a:satOff val="1541"/>
              <a:lumOff val="17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b="1" kern="1200"/>
            <a:t>Valuation:</a:t>
          </a:r>
          <a:r>
            <a:rPr lang="en-US" sz="1300" kern="1200"/>
            <a:t> Valuation of the firm</a:t>
          </a:r>
        </a:p>
      </dsp:txBody>
      <dsp:txXfrm>
        <a:off x="4444775" y="5091744"/>
        <a:ext cx="2220759" cy="656683"/>
      </dsp:txXfrm>
    </dsp:sp>
    <dsp:sp modelId="{9B6A4592-AB6B-4137-9A5E-1CFEA8BAE15F}">
      <dsp:nvSpPr>
        <dsp:cNvPr id="0" name=""/>
        <dsp:cNvSpPr/>
      </dsp:nvSpPr>
      <dsp:spPr>
        <a:xfrm rot="10800000">
          <a:off x="0" y="2175213"/>
          <a:ext cx="6668792" cy="2195606"/>
        </a:xfrm>
        <a:prstGeom prst="upArrowCallout">
          <a:avLst/>
        </a:prstGeom>
        <a:solidFill>
          <a:schemeClr val="accent2">
            <a:hueOff val="745163"/>
            <a:satOff val="-205"/>
            <a:lumOff val="352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Distinct from real estate finance, personal/consumer finance, etc.</a:t>
          </a:r>
        </a:p>
      </dsp:txBody>
      <dsp:txXfrm rot="10800000">
        <a:off x="0" y="2175213"/>
        <a:ext cx="6668792" cy="1426639"/>
      </dsp:txXfrm>
    </dsp:sp>
    <dsp:sp modelId="{95DDB0DE-FB85-4DBA-A8AC-6921600F21BF}">
      <dsp:nvSpPr>
        <dsp:cNvPr id="0" name=""/>
        <dsp:cNvSpPr/>
      </dsp:nvSpPr>
      <dsp:spPr>
        <a:xfrm rot="10800000">
          <a:off x="0" y="1021"/>
          <a:ext cx="6668792" cy="2195606"/>
        </a:xfrm>
        <a:prstGeom prst="upArrowCallout">
          <a:avLst/>
        </a:prstGeom>
        <a:solidFill>
          <a:schemeClr val="accent2">
            <a:hueOff val="1490326"/>
            <a:satOff val="-410"/>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b="1" kern="1200"/>
            <a:t>Corporate Finance (CF):</a:t>
          </a:r>
          <a:r>
            <a:rPr lang="en-US" sz="2500" kern="1200"/>
            <a:t> Study of how firms are financed or</a:t>
          </a:r>
          <a:r>
            <a:rPr lang="en-US" sz="2500" i="1" kern="1200"/>
            <a:t> </a:t>
          </a:r>
          <a:r>
            <a:rPr lang="en-US" sz="2500" kern="1200"/>
            <a:t>the business of financing business.</a:t>
          </a:r>
        </a:p>
      </dsp:txBody>
      <dsp:txXfrm rot="10800000">
        <a:off x="0" y="1021"/>
        <a:ext cx="6668792" cy="1426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82248-8AF7-4E91-A2B9-2793288802FB}">
      <dsp:nvSpPr>
        <dsp:cNvPr id="0" name=""/>
        <dsp:cNvSpPr/>
      </dsp:nvSpPr>
      <dsp:spPr>
        <a:xfrm>
          <a:off x="3471" y="188507"/>
          <a:ext cx="3384978" cy="904593"/>
        </a:xfrm>
        <a:prstGeom prst="rect">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Concerns the financing of </a:t>
          </a:r>
          <a:r>
            <a:rPr lang="en-US" sz="1400" b="1" kern="1200"/>
            <a:t>enterprises</a:t>
          </a:r>
          <a:r>
            <a:rPr lang="en-US" sz="1400" kern="1200"/>
            <a:t>: unique combinations of physical and human capital.</a:t>
          </a:r>
        </a:p>
      </dsp:txBody>
      <dsp:txXfrm>
        <a:off x="3471" y="188507"/>
        <a:ext cx="3384978" cy="904593"/>
      </dsp:txXfrm>
    </dsp:sp>
    <dsp:sp modelId="{D06B7061-D40C-4401-8454-BEFB2EE5F74A}">
      <dsp:nvSpPr>
        <dsp:cNvPr id="0" name=""/>
        <dsp:cNvSpPr/>
      </dsp:nvSpPr>
      <dsp:spPr>
        <a:xfrm>
          <a:off x="3471" y="1093100"/>
          <a:ext cx="3384978" cy="219051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FCDFA3C-3E20-4B21-B16E-AED70ED7C710}">
      <dsp:nvSpPr>
        <dsp:cNvPr id="0" name=""/>
        <dsp:cNvSpPr/>
      </dsp:nvSpPr>
      <dsp:spPr>
        <a:xfrm>
          <a:off x="3862347" y="188507"/>
          <a:ext cx="3384978" cy="904593"/>
        </a:xfrm>
        <a:prstGeom prst="rect">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For historical reasons, the idea of enterprise that became ingrained in corporate finance coincided with the legal notion of </a:t>
          </a:r>
          <a:r>
            <a:rPr lang="en-US" sz="1400" b="1" kern="1200"/>
            <a:t>corporation</a:t>
          </a:r>
          <a:r>
            <a:rPr lang="en-US" sz="1400" kern="1200"/>
            <a:t>.</a:t>
          </a:r>
        </a:p>
      </dsp:txBody>
      <dsp:txXfrm>
        <a:off x="3862347" y="188507"/>
        <a:ext cx="3384978" cy="904593"/>
      </dsp:txXfrm>
    </dsp:sp>
    <dsp:sp modelId="{8D1FB1FF-10E6-4A5C-801B-84315558A202}">
      <dsp:nvSpPr>
        <dsp:cNvPr id="0" name=""/>
        <dsp:cNvSpPr/>
      </dsp:nvSpPr>
      <dsp:spPr>
        <a:xfrm>
          <a:off x="3862347" y="1093100"/>
          <a:ext cx="3384978" cy="2190510"/>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C034C2-4C30-4FFB-A600-71AF8C1AB4E2}">
      <dsp:nvSpPr>
        <dsp:cNvPr id="0" name=""/>
        <dsp:cNvSpPr/>
      </dsp:nvSpPr>
      <dsp:spPr>
        <a:xfrm>
          <a:off x="7721223" y="188507"/>
          <a:ext cx="3384978" cy="904593"/>
        </a:xfrm>
        <a:prstGeom prst="rect">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Disproportionate focus on large firms:</a:t>
          </a:r>
        </a:p>
      </dsp:txBody>
      <dsp:txXfrm>
        <a:off x="7721223" y="188507"/>
        <a:ext cx="3384978" cy="904593"/>
      </dsp:txXfrm>
    </dsp:sp>
    <dsp:sp modelId="{5817541F-57FA-48A5-B508-BE36ED87D152}">
      <dsp:nvSpPr>
        <dsp:cNvPr id="0" name=""/>
        <dsp:cNvSpPr/>
      </dsp:nvSpPr>
      <dsp:spPr>
        <a:xfrm>
          <a:off x="7721223" y="1093100"/>
          <a:ext cx="3384978" cy="2190510"/>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IN" sz="1400" b="0" i="0" kern="1200" baseline="0"/>
            <a:t>Disproportionate amount of research dedicated to large publicly traded companies is simply an effect of </a:t>
          </a:r>
          <a:r>
            <a:rPr lang="en-IN" sz="1400" b="1" i="0" kern="1200" baseline="0"/>
            <a:t>data availability.</a:t>
          </a:r>
          <a:endParaRPr lang="en-US" sz="1400" kern="1200"/>
        </a:p>
        <a:p>
          <a:pPr marL="114300" lvl="1" indent="-114300" algn="l" defTabSz="622300">
            <a:lnSpc>
              <a:spcPct val="90000"/>
            </a:lnSpc>
            <a:spcBef>
              <a:spcPct val="0"/>
            </a:spcBef>
            <a:spcAft>
              <a:spcPct val="15000"/>
            </a:spcAft>
            <a:buChar char="•"/>
          </a:pPr>
          <a:r>
            <a:rPr lang="en-IN" sz="1400" b="0" i="0" kern="1200" baseline="0"/>
            <a:t>The access to datasets, such as COMPUSTAT, facilitated this type of research, whereas the difficulty in obtaining information about privately held companies </a:t>
          </a:r>
          <a:r>
            <a:rPr lang="en-IN" sz="1400" b="1" i="0" kern="1200" baseline="0"/>
            <a:t>prevented the other type</a:t>
          </a:r>
          <a:r>
            <a:rPr lang="en-IN" sz="1400" b="0" i="0" kern="1200" baseline="0"/>
            <a:t>.</a:t>
          </a:r>
          <a:endParaRPr lang="en-US" sz="1400" kern="1200"/>
        </a:p>
      </dsp:txBody>
      <dsp:txXfrm>
        <a:off x="7721223" y="1093100"/>
        <a:ext cx="3384978" cy="2190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9B513-D535-4EE1-8DF9-6FCFD71A6187}">
      <dsp:nvSpPr>
        <dsp:cNvPr id="0" name=""/>
        <dsp:cNvSpPr/>
      </dsp:nvSpPr>
      <dsp:spPr>
        <a:xfrm>
          <a:off x="0" y="0"/>
          <a:ext cx="6668792" cy="5778000"/>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Why do we need this link? Many unanswered questions: </a:t>
          </a:r>
        </a:p>
      </dsp:txBody>
      <dsp:txXfrm>
        <a:off x="0" y="0"/>
        <a:ext cx="6668792" cy="3120120"/>
      </dsp:txXfrm>
    </dsp:sp>
    <dsp:sp modelId="{08257F00-800B-4FAD-A596-CE32AE88B73D}">
      <dsp:nvSpPr>
        <dsp:cNvPr id="0" name=""/>
        <dsp:cNvSpPr/>
      </dsp:nvSpPr>
      <dsp:spPr>
        <a:xfrm>
          <a:off x="0" y="3004559"/>
          <a:ext cx="3334395" cy="265788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3576" tIns="29210" rIns="163576" bIns="29210" numCol="1" spcCol="1270" anchor="t" anchorCtr="0">
          <a:noAutofit/>
        </a:bodyPr>
        <a:lstStyle/>
        <a:p>
          <a:pPr marL="0" lvl="0" indent="0" algn="l" defTabSz="1022350">
            <a:lnSpc>
              <a:spcPct val="90000"/>
            </a:lnSpc>
            <a:spcBef>
              <a:spcPct val="0"/>
            </a:spcBef>
            <a:spcAft>
              <a:spcPct val="35000"/>
            </a:spcAft>
            <a:buNone/>
          </a:pPr>
          <a:r>
            <a:rPr lang="en-US" sz="2300" b="1" kern="1200"/>
            <a:t>Capital Structure </a:t>
          </a:r>
          <a:r>
            <a:rPr lang="en-US" sz="2300" kern="1200"/>
            <a:t>perspective:</a:t>
          </a:r>
        </a:p>
        <a:p>
          <a:pPr marL="171450" lvl="1" indent="-171450" algn="l" defTabSz="800100">
            <a:lnSpc>
              <a:spcPct val="90000"/>
            </a:lnSpc>
            <a:spcBef>
              <a:spcPct val="0"/>
            </a:spcBef>
            <a:spcAft>
              <a:spcPct val="15000"/>
            </a:spcAft>
            <a:buChar char="•"/>
          </a:pPr>
          <a:r>
            <a:rPr lang="en-US" sz="1800" kern="1200" dirty="0"/>
            <a:t>Why is value lost in liquidating a firm? Why is a firm worth more than the sum of all its components?</a:t>
          </a:r>
        </a:p>
      </dsp:txBody>
      <dsp:txXfrm>
        <a:off x="0" y="3004559"/>
        <a:ext cx="3334395" cy="2657880"/>
      </dsp:txXfrm>
    </dsp:sp>
    <dsp:sp modelId="{4C6D96DC-963C-44AC-9D0B-AA90ADDF3702}">
      <dsp:nvSpPr>
        <dsp:cNvPr id="0" name=""/>
        <dsp:cNvSpPr/>
      </dsp:nvSpPr>
      <dsp:spPr>
        <a:xfrm>
          <a:off x="3334396" y="3004559"/>
          <a:ext cx="3334395" cy="2657880"/>
        </a:xfrm>
        <a:prstGeom prst="rect">
          <a:avLst/>
        </a:prstGeom>
        <a:solidFill>
          <a:schemeClr val="accent2">
            <a:tint val="40000"/>
            <a:alpha val="90000"/>
            <a:hueOff val="1310587"/>
            <a:satOff val="1541"/>
            <a:lumOff val="1730"/>
            <a:alphaOff val="0"/>
          </a:schemeClr>
        </a:solidFill>
        <a:ln w="9525" cap="flat" cmpd="sng" algn="ctr">
          <a:solidFill>
            <a:schemeClr val="accent2">
              <a:tint val="40000"/>
              <a:alpha val="90000"/>
              <a:hueOff val="1310587"/>
              <a:satOff val="1541"/>
              <a:lumOff val="17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3576" tIns="29210" rIns="163576" bIns="29210" numCol="1" spcCol="1270" anchor="t" anchorCtr="0">
          <a:noAutofit/>
        </a:bodyPr>
        <a:lstStyle/>
        <a:p>
          <a:pPr marL="0" lvl="0" indent="0" algn="l" defTabSz="1022350">
            <a:lnSpc>
              <a:spcPct val="90000"/>
            </a:lnSpc>
            <a:spcBef>
              <a:spcPct val="0"/>
            </a:spcBef>
            <a:spcAft>
              <a:spcPct val="35000"/>
            </a:spcAft>
            <a:buNone/>
          </a:pPr>
          <a:r>
            <a:rPr lang="en-US" sz="2300" b="1" kern="1200"/>
            <a:t>Governance p</a:t>
          </a:r>
          <a:r>
            <a:rPr lang="en-US" sz="2300" kern="1200"/>
            <a:t>erspective</a:t>
          </a:r>
          <a:r>
            <a:rPr lang="en-US" sz="2300" b="1" kern="1200"/>
            <a:t>:</a:t>
          </a:r>
          <a:endParaRPr lang="en-US" sz="2300" kern="1200"/>
        </a:p>
        <a:p>
          <a:pPr marL="171450" lvl="1" indent="-171450" algn="l" defTabSz="800100">
            <a:lnSpc>
              <a:spcPct val="90000"/>
            </a:lnSpc>
            <a:spcBef>
              <a:spcPct val="0"/>
            </a:spcBef>
            <a:spcAft>
              <a:spcPct val="15000"/>
            </a:spcAft>
            <a:buChar char="•"/>
          </a:pPr>
          <a:r>
            <a:rPr lang="en-US" sz="1800" kern="1200"/>
            <a:t>Why do we need any form of authority? Isn’t the market responsible for allocating all resources efficiently without the intervention of any authority?</a:t>
          </a:r>
        </a:p>
      </dsp:txBody>
      <dsp:txXfrm>
        <a:off x="3334396" y="3004559"/>
        <a:ext cx="3334395" cy="2657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FBCF-F697-461C-BBA5-ACD4EE4450B3}">
      <dsp:nvSpPr>
        <dsp:cNvPr id="0" name=""/>
        <dsp:cNvSpPr/>
      </dsp:nvSpPr>
      <dsp:spPr>
        <a:xfrm>
          <a:off x="0" y="38145"/>
          <a:ext cx="6668792" cy="1608494"/>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Valuation </a:t>
          </a:r>
          <a:r>
            <a:rPr lang="en-US" sz="2900" kern="1200" dirty="0"/>
            <a:t>perspective</a:t>
          </a:r>
          <a:r>
            <a:rPr lang="en-US" sz="2900" b="1" kern="1200" dirty="0"/>
            <a:t>:</a:t>
          </a:r>
          <a:endParaRPr lang="en-US" sz="2900" kern="1200" dirty="0"/>
        </a:p>
      </dsp:txBody>
      <dsp:txXfrm>
        <a:off x="78520" y="116665"/>
        <a:ext cx="6511752" cy="1451454"/>
      </dsp:txXfrm>
    </dsp:sp>
    <dsp:sp modelId="{BA214B8E-553F-46E2-AA08-A990F59BADE1}">
      <dsp:nvSpPr>
        <dsp:cNvPr id="0" name=""/>
        <dsp:cNvSpPr/>
      </dsp:nvSpPr>
      <dsp:spPr>
        <a:xfrm>
          <a:off x="0" y="1730160"/>
          <a:ext cx="6668792" cy="1608494"/>
        </a:xfrm>
        <a:prstGeom prst="roundRect">
          <a:avLst/>
        </a:prstGeom>
        <a:solidFill>
          <a:schemeClr val="accent2">
            <a:hueOff val="1490326"/>
            <a:satOff val="-410"/>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i="1" kern="1200"/>
            <a:t>Value created by a firm </a:t>
          </a:r>
          <a:r>
            <a:rPr lang="en-US" sz="2900" b="1" i="1" kern="1200"/>
            <a:t>=</a:t>
          </a:r>
          <a:r>
            <a:rPr lang="en-US" sz="2900" i="1" kern="1200"/>
            <a:t> Discounted sum of payoffs generated by the firm </a:t>
          </a:r>
          <a:r>
            <a:rPr lang="en-US" sz="2900" b="1" i="1" kern="1200"/>
            <a:t>– </a:t>
          </a:r>
          <a:r>
            <a:rPr lang="en-US" sz="2900" i="1" kern="1200"/>
            <a:t>Opportunity cost of inputs used</a:t>
          </a:r>
          <a:endParaRPr lang="en-US" sz="2900" kern="1200"/>
        </a:p>
      </dsp:txBody>
      <dsp:txXfrm>
        <a:off x="78520" y="1808680"/>
        <a:ext cx="6511752" cy="1451454"/>
      </dsp:txXfrm>
    </dsp:sp>
    <dsp:sp modelId="{AF11AFC8-F053-442B-B14F-E938009C1E49}">
      <dsp:nvSpPr>
        <dsp:cNvPr id="0" name=""/>
        <dsp:cNvSpPr/>
      </dsp:nvSpPr>
      <dsp:spPr>
        <a:xfrm>
          <a:off x="0" y="3338654"/>
          <a:ext cx="6668792" cy="240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734"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This economic understanding of a firm’s valuation leaves gaps in our understanding of the true value of the firm.</a:t>
          </a:r>
        </a:p>
        <a:p>
          <a:pPr marL="457200" lvl="2" indent="-228600" algn="l" defTabSz="1022350">
            <a:lnSpc>
              <a:spcPct val="90000"/>
            </a:lnSpc>
            <a:spcBef>
              <a:spcPct val="0"/>
            </a:spcBef>
            <a:spcAft>
              <a:spcPct val="20000"/>
            </a:spcAft>
            <a:buChar char="•"/>
          </a:pPr>
          <a:r>
            <a:rPr lang="en-US" sz="2300" kern="1200"/>
            <a:t>E.g., unionized workers tend to be paid above their opportunity cost. Total value of the firm, thus, should include the rent appropriated by unions.</a:t>
          </a:r>
        </a:p>
      </dsp:txBody>
      <dsp:txXfrm>
        <a:off x="0" y="3338654"/>
        <a:ext cx="6668792" cy="2401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19C9B-C52A-4CB6-81AD-3E65E0B302E6}">
      <dsp:nvSpPr>
        <dsp:cNvPr id="0" name=""/>
        <dsp:cNvSpPr/>
      </dsp:nvSpPr>
      <dsp:spPr>
        <a:xfrm>
          <a:off x="0" y="4739211"/>
          <a:ext cx="6668792" cy="1036823"/>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1" kern="1200" baseline="0"/>
            <a:t>E.g., Suppliers and customers have implicit contracts with the firm.</a:t>
          </a:r>
          <a:endParaRPr lang="en-US" sz="1500" kern="1200"/>
        </a:p>
      </dsp:txBody>
      <dsp:txXfrm>
        <a:off x="0" y="4739211"/>
        <a:ext cx="6668792" cy="1036823"/>
      </dsp:txXfrm>
    </dsp:sp>
    <dsp:sp modelId="{C79B10C6-FBCE-4FBC-BF2D-E09FE4D455C6}">
      <dsp:nvSpPr>
        <dsp:cNvPr id="0" name=""/>
        <dsp:cNvSpPr/>
      </dsp:nvSpPr>
      <dsp:spPr>
        <a:xfrm rot="10800000">
          <a:off x="0" y="3160129"/>
          <a:ext cx="6668792" cy="1594634"/>
        </a:xfrm>
        <a:prstGeom prst="upArrowCallout">
          <a:avLst/>
        </a:prstGeom>
        <a:solidFill>
          <a:schemeClr val="accent2">
            <a:hueOff val="496775"/>
            <a:satOff val="-137"/>
            <a:lumOff val="2353"/>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a:t>Difference is the net of value of organizational assets and liabilities: “Organizational Capital.”</a:t>
          </a:r>
        </a:p>
      </dsp:txBody>
      <dsp:txXfrm rot="10800000">
        <a:off x="0" y="3160129"/>
        <a:ext cx="6668792" cy="1036145"/>
      </dsp:txXfrm>
    </dsp:sp>
    <dsp:sp modelId="{42CA79E8-B8D7-4939-9AA7-BF26C33E72B5}">
      <dsp:nvSpPr>
        <dsp:cNvPr id="0" name=""/>
        <dsp:cNvSpPr/>
      </dsp:nvSpPr>
      <dsp:spPr>
        <a:xfrm rot="10800000">
          <a:off x="0" y="1581046"/>
          <a:ext cx="6668792" cy="1594634"/>
        </a:xfrm>
        <a:prstGeom prst="upArrowCallout">
          <a:avLst/>
        </a:prstGeom>
        <a:solidFill>
          <a:schemeClr val="accent2">
            <a:hueOff val="993550"/>
            <a:satOff val="-273"/>
            <a:lumOff val="470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a:t>A firm ≠ sum of components readily available on the market but </a:t>
          </a:r>
          <a:r>
            <a:rPr lang="en-US" sz="1500" b="1" kern="1200"/>
            <a:t>is a unique combination</a:t>
          </a:r>
          <a:r>
            <a:rPr lang="en-US" sz="1500" kern="1200"/>
            <a:t> which can be worth more or less than the sum of its parts.</a:t>
          </a:r>
        </a:p>
      </dsp:txBody>
      <dsp:txXfrm rot="10800000">
        <a:off x="0" y="1581046"/>
        <a:ext cx="6668792" cy="1036145"/>
      </dsp:txXfrm>
    </dsp:sp>
    <dsp:sp modelId="{0332F97C-41DC-47DA-A8D9-9C78516ED41D}">
      <dsp:nvSpPr>
        <dsp:cNvPr id="0" name=""/>
        <dsp:cNvSpPr/>
      </dsp:nvSpPr>
      <dsp:spPr>
        <a:xfrm rot="10800000">
          <a:off x="0" y="1964"/>
          <a:ext cx="6668792" cy="1594634"/>
        </a:xfrm>
        <a:prstGeom prst="upArrowCallout">
          <a:avLst/>
        </a:prstGeom>
        <a:solidFill>
          <a:schemeClr val="accent2">
            <a:hueOff val="1490326"/>
            <a:satOff val="-410"/>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a:t>May seem like a minor variation of only explicit contracts (Alchian &amp; Demestz, 1972; Jensen &amp; Meckling, 1976); prevailing view of the firm in corporate finance, but it changes conceptual framework dramatically.</a:t>
          </a:r>
        </a:p>
      </dsp:txBody>
      <dsp:txXfrm rot="10800000">
        <a:off x="0" y="1964"/>
        <a:ext cx="6668792" cy="10361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AFB00-D04A-4079-B8D5-0C20A72C6438}">
      <dsp:nvSpPr>
        <dsp:cNvPr id="0" name=""/>
        <dsp:cNvSpPr/>
      </dsp:nvSpPr>
      <dsp:spPr>
        <a:xfrm>
          <a:off x="1314" y="627353"/>
          <a:ext cx="4615286" cy="2930707"/>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D18EA2-B3B8-43FF-BA48-730AD2B0FA82}">
      <dsp:nvSpPr>
        <dsp:cNvPr id="0" name=""/>
        <dsp:cNvSpPr/>
      </dsp:nvSpPr>
      <dsp:spPr>
        <a:xfrm>
          <a:off x="514124" y="1114523"/>
          <a:ext cx="4615286" cy="2930707"/>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Shortcoming:  Why do firms spend billions to merge?  </a:t>
          </a:r>
        </a:p>
      </dsp:txBody>
      <dsp:txXfrm>
        <a:off x="599961" y="1200360"/>
        <a:ext cx="4443612" cy="2759033"/>
      </dsp:txXfrm>
    </dsp:sp>
    <dsp:sp modelId="{0A77D564-ECCA-4383-8312-0BC59D484B26}">
      <dsp:nvSpPr>
        <dsp:cNvPr id="0" name=""/>
        <dsp:cNvSpPr/>
      </dsp:nvSpPr>
      <dsp:spPr>
        <a:xfrm>
          <a:off x="5642220" y="627353"/>
          <a:ext cx="4615286" cy="2930707"/>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AE3E58-CB67-4015-B6AC-74CD7B5C9B0F}">
      <dsp:nvSpPr>
        <dsp:cNvPr id="0" name=""/>
        <dsp:cNvSpPr/>
      </dsp:nvSpPr>
      <dsp:spPr>
        <a:xfrm>
          <a:off x="6155030" y="1114523"/>
          <a:ext cx="4615286" cy="2930707"/>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a:t>If the firm is simply a collection of contracts, the results achieved through a merger could be more simply obtained by writing a contract between two separate firms.</a:t>
          </a:r>
          <a:endParaRPr lang="en-US" sz="2600" kern="1200"/>
        </a:p>
      </dsp:txBody>
      <dsp:txXfrm>
        <a:off x="6240867" y="1200360"/>
        <a:ext cx="4443612" cy="27590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30547-6AF1-4CFB-A4DE-994D451B227E}">
      <dsp:nvSpPr>
        <dsp:cNvPr id="0" name=""/>
        <dsp:cNvSpPr/>
      </dsp:nvSpPr>
      <dsp:spPr>
        <a:xfrm>
          <a:off x="0" y="0"/>
          <a:ext cx="9443222" cy="104163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A typical firm is no longer a Chandlerian firm  - i.e.,  asset intensive and highly vertically integrated (</a:t>
          </a:r>
          <a:r>
            <a:rPr lang="en-IN" sz="1700" i="1" kern="1200" dirty="0"/>
            <a:t>Richard Whittington warns against this though</a:t>
          </a:r>
          <a:r>
            <a:rPr lang="en-IN" sz="1700" kern="1200" dirty="0"/>
            <a:t>!).</a:t>
          </a:r>
          <a:endParaRPr lang="en-US" sz="1700" kern="1200" dirty="0"/>
        </a:p>
      </dsp:txBody>
      <dsp:txXfrm>
        <a:off x="30508" y="30508"/>
        <a:ext cx="8319217" cy="980619"/>
      </dsp:txXfrm>
    </dsp:sp>
    <dsp:sp modelId="{A99AE8FF-890E-401B-AF99-B20C84FF9CD0}">
      <dsp:nvSpPr>
        <dsp:cNvPr id="0" name=""/>
        <dsp:cNvSpPr/>
      </dsp:nvSpPr>
      <dsp:spPr>
        <a:xfrm>
          <a:off x="833225" y="1215241"/>
          <a:ext cx="9443222" cy="1041635"/>
        </a:xfrm>
        <a:prstGeom prst="roundRect">
          <a:avLst>
            <a:gd name="adj" fmla="val 10000"/>
          </a:avLst>
        </a:prstGeom>
        <a:solidFill>
          <a:schemeClr val="accent5">
            <a:hueOff val="737652"/>
            <a:satOff val="205"/>
            <a:lumOff val="-352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a:t>Traditional firm had a high degree of control over its employees. Now, employees are not merely automata in charge of operating valuable assets but valuable assets themselves, operating with commodity-like physical assets. </a:t>
          </a:r>
          <a:endParaRPr lang="en-US" sz="1700" kern="1200"/>
        </a:p>
      </dsp:txBody>
      <dsp:txXfrm>
        <a:off x="863733" y="1245749"/>
        <a:ext cx="7871918" cy="980619"/>
      </dsp:txXfrm>
    </dsp:sp>
    <dsp:sp modelId="{C30033E4-7251-420E-98E1-341AD77D5D63}">
      <dsp:nvSpPr>
        <dsp:cNvPr id="0" name=""/>
        <dsp:cNvSpPr/>
      </dsp:nvSpPr>
      <dsp:spPr>
        <a:xfrm>
          <a:off x="1666451" y="2430482"/>
          <a:ext cx="9443222" cy="1041635"/>
        </a:xfrm>
        <a:prstGeom prst="roundRect">
          <a:avLst>
            <a:gd name="adj" fmla="val 10000"/>
          </a:avLst>
        </a:prstGeom>
        <a:solidFill>
          <a:schemeClr val="accent5">
            <a:hueOff val="1475305"/>
            <a:satOff val="410"/>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IN" sz="1700" kern="1200" dirty="0"/>
            <a:t>Owing to size and asset intensity, traditional firms had dispersed investors.</a:t>
          </a:r>
          <a:endParaRPr lang="en-US" sz="1700" kern="1200" dirty="0"/>
        </a:p>
      </dsp:txBody>
      <dsp:txXfrm>
        <a:off x="1696959" y="2460990"/>
        <a:ext cx="7871918" cy="980619"/>
      </dsp:txXfrm>
    </dsp:sp>
    <dsp:sp modelId="{0D99F53A-3525-4E1F-AC8F-ECD05C191307}">
      <dsp:nvSpPr>
        <dsp:cNvPr id="0" name=""/>
        <dsp:cNvSpPr/>
      </dsp:nvSpPr>
      <dsp:spPr>
        <a:xfrm>
          <a:off x="8766159" y="789906"/>
          <a:ext cx="677063" cy="677063"/>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918498" y="789906"/>
        <a:ext cx="372385" cy="509490"/>
      </dsp:txXfrm>
    </dsp:sp>
    <dsp:sp modelId="{E891692D-474B-43B2-BE52-D4AEDA3771EE}">
      <dsp:nvSpPr>
        <dsp:cNvPr id="0" name=""/>
        <dsp:cNvSpPr/>
      </dsp:nvSpPr>
      <dsp:spPr>
        <a:xfrm>
          <a:off x="9599385" y="1998203"/>
          <a:ext cx="677063" cy="677063"/>
        </a:xfrm>
        <a:prstGeom prst="downArrow">
          <a:avLst>
            <a:gd name="adj1" fmla="val 55000"/>
            <a:gd name="adj2" fmla="val 45000"/>
          </a:avLst>
        </a:prstGeom>
        <a:solidFill>
          <a:schemeClr val="accent5">
            <a:tint val="40000"/>
            <a:alpha val="90000"/>
            <a:hueOff val="1577545"/>
            <a:satOff val="-1541"/>
            <a:lumOff val="-173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751724" y="1998203"/>
        <a:ext cx="372385" cy="5094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72DF7-228E-49E5-A4B4-159C2E58130D}">
      <dsp:nvSpPr>
        <dsp:cNvPr id="0" name=""/>
        <dsp:cNvSpPr/>
      </dsp:nvSpPr>
      <dsp:spPr>
        <a:xfrm>
          <a:off x="0" y="56989"/>
          <a:ext cx="4928400" cy="7945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Vertically integrated</a:t>
          </a:r>
        </a:p>
      </dsp:txBody>
      <dsp:txXfrm>
        <a:off x="38784" y="95773"/>
        <a:ext cx="4850832" cy="716935"/>
      </dsp:txXfrm>
    </dsp:sp>
    <dsp:sp modelId="{CC5F0BFE-88EA-4F35-B978-06108FFE0E1B}">
      <dsp:nvSpPr>
        <dsp:cNvPr id="0" name=""/>
        <dsp:cNvSpPr/>
      </dsp:nvSpPr>
      <dsp:spPr>
        <a:xfrm>
          <a:off x="0" y="909092"/>
          <a:ext cx="4928400" cy="7945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Asset-intensive</a:t>
          </a:r>
        </a:p>
      </dsp:txBody>
      <dsp:txXfrm>
        <a:off x="38784" y="947876"/>
        <a:ext cx="4850832" cy="716935"/>
      </dsp:txXfrm>
    </dsp:sp>
    <dsp:sp modelId="{122115C5-6512-4919-BA11-D713709AA4D4}">
      <dsp:nvSpPr>
        <dsp:cNvPr id="0" name=""/>
        <dsp:cNvSpPr/>
      </dsp:nvSpPr>
      <dsp:spPr>
        <a:xfrm>
          <a:off x="0" y="1761195"/>
          <a:ext cx="4928400" cy="7945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High degree of control over employees/High power of management</a:t>
          </a:r>
        </a:p>
      </dsp:txBody>
      <dsp:txXfrm>
        <a:off x="38784" y="1799979"/>
        <a:ext cx="4850832" cy="716935"/>
      </dsp:txXfrm>
    </dsp:sp>
    <dsp:sp modelId="{49750877-09D6-41FE-B271-E3ADEBA8D6DC}">
      <dsp:nvSpPr>
        <dsp:cNvPr id="0" name=""/>
        <dsp:cNvSpPr/>
      </dsp:nvSpPr>
      <dsp:spPr>
        <a:xfrm>
          <a:off x="0" y="2613298"/>
          <a:ext cx="4928400" cy="79450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Owned by disperse investors</a:t>
          </a:r>
        </a:p>
      </dsp:txBody>
      <dsp:txXfrm>
        <a:off x="38784" y="2652082"/>
        <a:ext cx="4850832" cy="716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0F659-49E4-F44C-8AEA-DA18C57B036D}"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19E797-0033-C341-838A-65ABED79C27C}" type="slidenum">
              <a:rPr lang="en-US" smtClean="0"/>
              <a:t>‹#›</a:t>
            </a:fld>
            <a:endParaRPr lang="en-US"/>
          </a:p>
        </p:txBody>
      </p:sp>
    </p:spTree>
    <p:extLst>
      <p:ext uri="{BB962C8B-B14F-4D97-AF65-F5344CB8AC3E}">
        <p14:creationId xmlns:p14="http://schemas.microsoft.com/office/powerpoint/2010/main" val="401939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Formal - Practice of actively raising capital from a large public of investors for the purpose of undertaking new private ventures. </a:t>
            </a:r>
            <a:endParaRPr lang="en-US" dirty="0"/>
          </a:p>
        </p:txBody>
      </p:sp>
      <p:sp>
        <p:nvSpPr>
          <p:cNvPr id="4" name="Slide Number Placeholder 3"/>
          <p:cNvSpPr>
            <a:spLocks noGrp="1"/>
          </p:cNvSpPr>
          <p:nvPr>
            <p:ph type="sldNum" sz="quarter" idx="5"/>
          </p:nvPr>
        </p:nvSpPr>
        <p:spPr/>
        <p:txBody>
          <a:bodyPr/>
          <a:lstStyle/>
          <a:p>
            <a:fld id="{0919E797-0033-C341-838A-65ABED79C27C}" type="slidenum">
              <a:rPr lang="en-US" smtClean="0"/>
              <a:t>4</a:t>
            </a:fld>
            <a:endParaRPr lang="en-US"/>
          </a:p>
        </p:txBody>
      </p:sp>
    </p:spTree>
    <p:extLst>
      <p:ext uri="{BB962C8B-B14F-4D97-AF65-F5344CB8AC3E}">
        <p14:creationId xmlns:p14="http://schemas.microsoft.com/office/powerpoint/2010/main" val="3013872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0398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05970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9146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04374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2/7/2023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17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4786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91741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67222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1520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78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2/7/2023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16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2/7/2023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4231109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13AAF-525E-4953-A67E-7B34FDB4D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9B52F1-932B-514F-8908-4CD5BB6F8FC9}"/>
              </a:ext>
            </a:extLst>
          </p:cNvPr>
          <p:cNvSpPr>
            <a:spLocks noGrp="1"/>
          </p:cNvSpPr>
          <p:nvPr>
            <p:ph type="ctrTitle"/>
          </p:nvPr>
        </p:nvSpPr>
        <p:spPr>
          <a:xfrm>
            <a:off x="28882" y="4071461"/>
            <a:ext cx="9106931" cy="1517694"/>
          </a:xfrm>
        </p:spPr>
        <p:txBody>
          <a:bodyPr anchor="ctr">
            <a:normAutofit/>
          </a:bodyPr>
          <a:lstStyle/>
          <a:p>
            <a:r>
              <a:rPr lang="en-US" sz="4000" dirty="0"/>
              <a:t>In Search of New Foundations</a:t>
            </a:r>
            <a:br>
              <a:rPr lang="en-US" sz="4000" dirty="0"/>
            </a:br>
            <a:r>
              <a:rPr lang="en-US" sz="3600" dirty="0"/>
              <a:t>Luigi Zingales</a:t>
            </a:r>
            <a:endParaRPr lang="en-US" sz="4000" dirty="0"/>
          </a:p>
        </p:txBody>
      </p:sp>
      <p:sp>
        <p:nvSpPr>
          <p:cNvPr id="3" name="Subtitle 2">
            <a:extLst>
              <a:ext uri="{FF2B5EF4-FFF2-40B4-BE49-F238E27FC236}">
                <a16:creationId xmlns:a16="http://schemas.microsoft.com/office/drawing/2014/main" id="{E1198A50-A794-DC45-9BAF-3603742429DA}"/>
              </a:ext>
            </a:extLst>
          </p:cNvPr>
          <p:cNvSpPr>
            <a:spLocks noGrp="1"/>
          </p:cNvSpPr>
          <p:nvPr>
            <p:ph type="subTitle" idx="1"/>
          </p:nvPr>
        </p:nvSpPr>
        <p:spPr>
          <a:xfrm>
            <a:off x="596125" y="5436392"/>
            <a:ext cx="8161867" cy="1227651"/>
          </a:xfrm>
        </p:spPr>
        <p:txBody>
          <a:bodyPr anchor="ctr">
            <a:normAutofit/>
          </a:bodyPr>
          <a:lstStyle/>
          <a:p>
            <a:r>
              <a:rPr lang="en-US" spc="0" dirty="0">
                <a:solidFill>
                  <a:schemeClr val="tx1"/>
                </a:solidFill>
                <a:latin typeface="+mj-lt"/>
                <a:ea typeface="+mj-ea"/>
                <a:cs typeface="+mj-cs"/>
              </a:rPr>
              <a:t>Modified and Presented by Carter Zagorski</a:t>
            </a:r>
          </a:p>
          <a:p>
            <a:r>
              <a:rPr lang="en-US" spc="0" dirty="0">
                <a:solidFill>
                  <a:schemeClr val="tx1"/>
                </a:solidFill>
                <a:latin typeface="+mj-lt"/>
                <a:ea typeface="+mj-ea"/>
                <a:cs typeface="+mj-cs"/>
              </a:rPr>
              <a:t>Spring 2023</a:t>
            </a:r>
          </a:p>
        </p:txBody>
      </p:sp>
      <p:pic>
        <p:nvPicPr>
          <p:cNvPr id="4" name="Picture 3" descr="Plant growing in a concrete crack">
            <a:extLst>
              <a:ext uri="{FF2B5EF4-FFF2-40B4-BE49-F238E27FC236}">
                <a16:creationId xmlns:a16="http://schemas.microsoft.com/office/drawing/2014/main" id="{5F447329-7480-4757-B1E3-164AB594E905}"/>
              </a:ext>
            </a:extLst>
          </p:cNvPr>
          <p:cNvPicPr>
            <a:picLocks noChangeAspect="1"/>
          </p:cNvPicPr>
          <p:nvPr/>
        </p:nvPicPr>
        <p:blipFill rotWithShape="1">
          <a:blip r:embed="rId2"/>
          <a:srcRect t="41859" b="8809"/>
          <a:stretch/>
        </p:blipFill>
        <p:spPr>
          <a:xfrm>
            <a:off x="20" y="10"/>
            <a:ext cx="12191977" cy="4014777"/>
          </a:xfrm>
          <a:prstGeom prst="rect">
            <a:avLst/>
          </a:prstGeom>
        </p:spPr>
      </p:pic>
      <p:cxnSp>
        <p:nvCxnSpPr>
          <p:cNvPr id="11" name="Straight Connector 1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363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luigi zingales">
            <a:extLst>
              <a:ext uri="{FF2B5EF4-FFF2-40B4-BE49-F238E27FC236}">
                <a16:creationId xmlns:a16="http://schemas.microsoft.com/office/drawing/2014/main" id="{0921ED8F-5E53-1D4B-8E79-1BC159B763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4116" y="4020116"/>
            <a:ext cx="2837884" cy="2837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57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3E81CB-1C33-DE44-B863-05626EE95187}"/>
              </a:ext>
            </a:extLst>
          </p:cNvPr>
          <p:cNvSpPr>
            <a:spLocks noGrp="1"/>
          </p:cNvSpPr>
          <p:nvPr>
            <p:ph type="title"/>
          </p:nvPr>
        </p:nvSpPr>
        <p:spPr>
          <a:xfrm>
            <a:off x="0" y="536575"/>
            <a:ext cx="6096000" cy="1453003"/>
          </a:xfrm>
        </p:spPr>
        <p:txBody>
          <a:bodyPr wrap="square" anchor="b">
            <a:normAutofit/>
          </a:bodyPr>
          <a:lstStyle/>
          <a:p>
            <a:pPr algn="ctr">
              <a:lnSpc>
                <a:spcPct val="90000"/>
              </a:lnSpc>
            </a:pPr>
            <a:r>
              <a:rPr lang="en-US" b="1" dirty="0"/>
              <a:t>The Firm as a Collection of      Growth Options</a:t>
            </a:r>
          </a:p>
        </p:txBody>
      </p:sp>
      <p:cxnSp>
        <p:nvCxnSpPr>
          <p:cNvPr id="11" name="Straight Connector 10">
            <a:extLst>
              <a:ext uri="{FF2B5EF4-FFF2-40B4-BE49-F238E27FC236}">
                <a16:creationId xmlns:a16="http://schemas.microsoft.com/office/drawing/2014/main" id="{76D745DA-D03E-47A2-9936-01C39D51A4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7594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DD10C7-7327-5C48-BFA4-9CEB636B4ED5}"/>
              </a:ext>
            </a:extLst>
          </p:cNvPr>
          <p:cNvSpPr>
            <a:spLocks noGrp="1"/>
          </p:cNvSpPr>
          <p:nvPr>
            <p:ph idx="1"/>
          </p:nvPr>
        </p:nvSpPr>
        <p:spPr>
          <a:xfrm>
            <a:off x="258417" y="2325757"/>
            <a:ext cx="5595731" cy="4363278"/>
          </a:xfrm>
        </p:spPr>
        <p:txBody>
          <a:bodyPr>
            <a:normAutofit lnSpcReduction="10000"/>
          </a:bodyPr>
          <a:lstStyle/>
          <a:p>
            <a:pPr>
              <a:lnSpc>
                <a:spcPct val="140000"/>
              </a:lnSpc>
              <a:buClrTx/>
              <a:buFont typeface="Wingdings" pitchFamily="2" charset="2"/>
              <a:buChar char="§"/>
            </a:pPr>
            <a:r>
              <a:rPr lang="en-US" b="1" dirty="0">
                <a:latin typeface="Goudy Old Style" panose="02020502050305020303" pitchFamily="18" charset="77"/>
              </a:rPr>
              <a:t>Myers (1977) defines the firm as a collection of assets in place and growth opportunities.</a:t>
            </a:r>
          </a:p>
          <a:p>
            <a:pPr>
              <a:lnSpc>
                <a:spcPct val="140000"/>
              </a:lnSpc>
              <a:buClrTx/>
              <a:buFont typeface="Wingdings" pitchFamily="2" charset="2"/>
              <a:buChar char="§"/>
            </a:pPr>
            <a:endParaRPr lang="en-US" b="1" dirty="0">
              <a:latin typeface="Goudy Old Style" panose="02020502050305020303" pitchFamily="18" charset="77"/>
            </a:endParaRPr>
          </a:p>
          <a:p>
            <a:pPr marL="0" indent="0">
              <a:lnSpc>
                <a:spcPct val="140000"/>
              </a:lnSpc>
              <a:buClrTx/>
              <a:buNone/>
            </a:pPr>
            <a:r>
              <a:rPr lang="en-US" b="1" dirty="0">
                <a:latin typeface="Goudy Old Style" panose="02020502050305020303" pitchFamily="18" charset="77"/>
              </a:rPr>
              <a:t>Two shortcomings (thus incomplete):</a:t>
            </a:r>
          </a:p>
          <a:p>
            <a:pPr>
              <a:lnSpc>
                <a:spcPct val="140000"/>
              </a:lnSpc>
              <a:buClrTx/>
              <a:buFont typeface="Wingdings" pitchFamily="2" charset="2"/>
              <a:buChar char="§"/>
            </a:pPr>
            <a:r>
              <a:rPr lang="en-US" b="1" dirty="0">
                <a:latin typeface="Goudy Old Style" panose="02020502050305020303" pitchFamily="18" charset="77"/>
              </a:rPr>
              <a:t>Does not provide explanations of what the “glue” is that keeps the growth opportunities attached to the assets in place.</a:t>
            </a:r>
          </a:p>
          <a:p>
            <a:pPr>
              <a:lnSpc>
                <a:spcPct val="140000"/>
              </a:lnSpc>
              <a:buClrTx/>
              <a:buFont typeface="Wingdings" pitchFamily="2" charset="2"/>
              <a:buChar char="§"/>
            </a:pPr>
            <a:r>
              <a:rPr lang="en-US" b="1" dirty="0">
                <a:latin typeface="Goudy Old Style" panose="02020502050305020303" pitchFamily="18" charset="77"/>
              </a:rPr>
              <a:t>How the inner workings of this entity differ from the workings of the marketplace.</a:t>
            </a:r>
          </a:p>
        </p:txBody>
      </p:sp>
      <p:pic>
        <p:nvPicPr>
          <p:cNvPr id="5" name="Picture 4" descr="Multi-coloured 3D Art">
            <a:extLst>
              <a:ext uri="{FF2B5EF4-FFF2-40B4-BE49-F238E27FC236}">
                <a16:creationId xmlns:a16="http://schemas.microsoft.com/office/drawing/2014/main" id="{BBD97D7F-C2E8-6596-2D24-178AA5A5F29B}"/>
              </a:ext>
            </a:extLst>
          </p:cNvPr>
          <p:cNvPicPr>
            <a:picLocks noChangeAspect="1"/>
          </p:cNvPicPr>
          <p:nvPr/>
        </p:nvPicPr>
        <p:blipFill rotWithShape="1">
          <a:blip r:embed="rId2"/>
          <a:srcRect l="317" r="32847"/>
          <a:stretch/>
        </p:blipFill>
        <p:spPr>
          <a:xfrm>
            <a:off x="6080462" y="10"/>
            <a:ext cx="6111538" cy="6857990"/>
          </a:xfrm>
          <a:prstGeom prst="rect">
            <a:avLst/>
          </a:prstGeom>
        </p:spPr>
      </p:pic>
    </p:spTree>
    <p:extLst>
      <p:ext uri="{BB962C8B-B14F-4D97-AF65-F5344CB8AC3E}">
        <p14:creationId xmlns:p14="http://schemas.microsoft.com/office/powerpoint/2010/main" val="40676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B3FB-0850-AA4C-9D7A-C020AF64406F}"/>
              </a:ext>
            </a:extLst>
          </p:cNvPr>
          <p:cNvSpPr>
            <a:spLocks noGrp="1"/>
          </p:cNvSpPr>
          <p:nvPr>
            <p:ph type="title"/>
          </p:nvPr>
        </p:nvSpPr>
        <p:spPr>
          <a:xfrm>
            <a:off x="0" y="395289"/>
            <a:ext cx="12192000" cy="1112836"/>
          </a:xfrm>
        </p:spPr>
        <p:txBody>
          <a:bodyPr/>
          <a:lstStyle/>
          <a:p>
            <a:pPr algn="ctr"/>
            <a:r>
              <a:rPr lang="en-US" b="1" dirty="0"/>
              <a:t>Firm as a Collection of Assets</a:t>
            </a:r>
          </a:p>
        </p:txBody>
      </p:sp>
      <p:graphicFrame>
        <p:nvGraphicFramePr>
          <p:cNvPr id="5" name="Content Placeholder 2">
            <a:extLst>
              <a:ext uri="{FF2B5EF4-FFF2-40B4-BE49-F238E27FC236}">
                <a16:creationId xmlns:a16="http://schemas.microsoft.com/office/drawing/2014/main" id="{3AB9B10A-A631-C032-25A3-206B8C6DC83C}"/>
              </a:ext>
            </a:extLst>
          </p:cNvPr>
          <p:cNvGraphicFramePr>
            <a:graphicFrameLocks noGrp="1"/>
          </p:cNvGraphicFramePr>
          <p:nvPr>
            <p:ph idx="1"/>
          </p:nvPr>
        </p:nvGraphicFramePr>
        <p:xfrm>
          <a:off x="710184" y="1790127"/>
          <a:ext cx="10771632" cy="4672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731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31" name="Straight Connector 23">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33" name="Group 25">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27" name="Group 26">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29"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28"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32" name="Rectangle 31">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B11FA57-C278-BE4B-73C7-5F89FDC827B8}"/>
              </a:ext>
            </a:extLst>
          </p:cNvPr>
          <p:cNvSpPr txBox="1">
            <a:spLocks/>
          </p:cNvSpPr>
          <p:nvPr/>
        </p:nvSpPr>
        <p:spPr>
          <a:xfrm>
            <a:off x="990000" y="-377127"/>
            <a:ext cx="10986652" cy="2226688"/>
          </a:xfrm>
          <a:prstGeom prst="rect">
            <a:avLst/>
          </a:prstGeom>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lnSpc>
                <a:spcPct val="90000"/>
              </a:lnSpc>
              <a:spcAft>
                <a:spcPts val="600"/>
              </a:spcAft>
            </a:pPr>
            <a:r>
              <a:rPr lang="en-US" sz="4100" dirty="0"/>
              <a:t>Section IV: The Nature of the Firm Has Changed </a:t>
            </a:r>
          </a:p>
        </p:txBody>
      </p:sp>
      <p:grpSp>
        <p:nvGrpSpPr>
          <p:cNvPr id="34" name="Group 33">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35" name="Rectangle 34">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37" name="Group 36">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42"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8" name="Group 37">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39"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graphicFrame>
        <p:nvGraphicFramePr>
          <p:cNvPr id="13" name="Content Placeholder 2">
            <a:extLst>
              <a:ext uri="{FF2B5EF4-FFF2-40B4-BE49-F238E27FC236}">
                <a16:creationId xmlns:a16="http://schemas.microsoft.com/office/drawing/2014/main" id="{2FE7D0B6-594F-C721-2D3D-773CC3BA58C5}"/>
              </a:ext>
            </a:extLst>
          </p:cNvPr>
          <p:cNvGraphicFramePr>
            <a:graphicFrameLocks noGrp="1"/>
          </p:cNvGraphicFramePr>
          <p:nvPr>
            <p:ph idx="1"/>
            <p:extLst>
              <p:ext uri="{D42A27DB-BD31-4B8C-83A1-F6EECF244321}">
                <p14:modId xmlns:p14="http://schemas.microsoft.com/office/powerpoint/2010/main" val="1690582248"/>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688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4E86-6114-5C4F-A70A-B65D9046C9AB}"/>
              </a:ext>
            </a:extLst>
          </p:cNvPr>
          <p:cNvSpPr>
            <a:spLocks noGrp="1"/>
          </p:cNvSpPr>
          <p:nvPr>
            <p:ph type="title"/>
          </p:nvPr>
        </p:nvSpPr>
        <p:spPr>
          <a:xfrm>
            <a:off x="-113211" y="395289"/>
            <a:ext cx="12305211" cy="1112836"/>
          </a:xfrm>
        </p:spPr>
        <p:txBody>
          <a:bodyPr/>
          <a:lstStyle/>
          <a:p>
            <a:pPr algn="ctr"/>
            <a:r>
              <a:rPr lang="en-US" b="1" dirty="0"/>
              <a:t>The New Firm </a:t>
            </a:r>
          </a:p>
        </p:txBody>
      </p:sp>
      <p:sp>
        <p:nvSpPr>
          <p:cNvPr id="3" name="Content Placeholder 2">
            <a:extLst>
              <a:ext uri="{FF2B5EF4-FFF2-40B4-BE49-F238E27FC236}">
                <a16:creationId xmlns:a16="http://schemas.microsoft.com/office/drawing/2014/main" id="{2395378F-201B-EC45-A409-7096C6F79046}"/>
              </a:ext>
            </a:extLst>
          </p:cNvPr>
          <p:cNvSpPr>
            <a:spLocks noGrp="1"/>
          </p:cNvSpPr>
          <p:nvPr>
            <p:ph idx="1"/>
          </p:nvPr>
        </p:nvSpPr>
        <p:spPr>
          <a:xfrm>
            <a:off x="710184" y="1790127"/>
            <a:ext cx="10771632" cy="4672584"/>
          </a:xfrm>
        </p:spPr>
        <p:txBody>
          <a:bodyPr>
            <a:normAutofit/>
          </a:bodyPr>
          <a:lstStyle/>
          <a:p>
            <a:pPr marL="0" indent="0">
              <a:buNone/>
            </a:pPr>
            <a:r>
              <a:rPr lang="en-US" sz="2400" dirty="0">
                <a:solidFill>
                  <a:srgbClr val="000000"/>
                </a:solidFill>
                <a:latin typeface="Garamond" panose="02020404030301010803" pitchFamily="18" charset="0"/>
              </a:rPr>
              <a:t>Three major changes in the balance of power within firms:</a:t>
            </a:r>
          </a:p>
          <a:p>
            <a:pPr marL="702900" lvl="1" indent="-342900">
              <a:buFont typeface="Wingdings" pitchFamily="2" charset="2"/>
              <a:buChar char="§"/>
            </a:pPr>
            <a:r>
              <a:rPr lang="en-US" sz="2400" i="0" dirty="0">
                <a:solidFill>
                  <a:srgbClr val="000000"/>
                </a:solidFill>
                <a:latin typeface="Garamond" panose="02020404030301010803" pitchFamily="18" charset="0"/>
              </a:rPr>
              <a:t>Physical assets have become less unique </a:t>
            </a:r>
            <a:r>
              <a:rPr lang="en-US" sz="2400" i="0" dirty="0">
                <a:solidFill>
                  <a:srgbClr val="000000"/>
                </a:solidFill>
                <a:latin typeface="Garamond" panose="02020404030301010803" pitchFamily="18" charset="0"/>
                <a:sym typeface="Wingdings" pitchFamily="2" charset="2"/>
              </a:rPr>
              <a:t> </a:t>
            </a:r>
            <a:r>
              <a:rPr lang="en-US" sz="2400" i="0" dirty="0">
                <a:solidFill>
                  <a:srgbClr val="000000"/>
                </a:solidFill>
                <a:latin typeface="Garamond" panose="02020404030301010803" pitchFamily="18" charset="0"/>
              </a:rPr>
              <a:t>Improvements in capital markets have made it easier to finance expensive assets.</a:t>
            </a:r>
          </a:p>
          <a:p>
            <a:pPr marL="702900" lvl="1" indent="-342900">
              <a:buFont typeface="Wingdings" pitchFamily="2" charset="2"/>
              <a:buChar char="§"/>
            </a:pPr>
            <a:r>
              <a:rPr lang="en-US" sz="2400" i="0" dirty="0">
                <a:solidFill>
                  <a:srgbClr val="000000"/>
                </a:solidFill>
                <a:latin typeface="Garamond" panose="02020404030301010803" pitchFamily="18" charset="0"/>
              </a:rPr>
              <a:t>Increased global competition has increased demand for process innovation, which can only be generated by talented employees </a:t>
            </a:r>
            <a:r>
              <a:rPr lang="en-US" sz="2400" i="0" dirty="0">
                <a:solidFill>
                  <a:srgbClr val="000000"/>
                </a:solidFill>
                <a:latin typeface="Garamond" panose="02020404030301010803" pitchFamily="18" charset="0"/>
                <a:sym typeface="Wingdings" pitchFamily="2" charset="2"/>
              </a:rPr>
              <a:t> Importance of HC.</a:t>
            </a:r>
          </a:p>
          <a:p>
            <a:pPr marL="702900" lvl="1" indent="-342900">
              <a:buFont typeface="Wingdings" pitchFamily="2" charset="2"/>
              <a:buChar char="§"/>
            </a:pPr>
            <a:r>
              <a:rPr lang="en-US" sz="2400" i="0" dirty="0">
                <a:solidFill>
                  <a:srgbClr val="000000"/>
                </a:solidFill>
                <a:latin typeface="Garamond" panose="02020404030301010803" pitchFamily="18" charset="0"/>
                <a:sym typeface="Wingdings" pitchFamily="2" charset="2"/>
              </a:rPr>
              <a:t>Firms have lost their grip on HC due to increased employees’ outside options</a:t>
            </a:r>
            <a:r>
              <a:rPr lang="en-US" i="0" dirty="0">
                <a:solidFill>
                  <a:srgbClr val="000000"/>
                </a:solidFill>
                <a:latin typeface="Garamond" panose="02020404030301010803" pitchFamily="18" charset="0"/>
                <a:sym typeface="Wingdings" pitchFamily="2" charset="2"/>
              </a:rPr>
              <a:t>.</a:t>
            </a:r>
            <a:endParaRPr lang="en-US" i="0" dirty="0">
              <a:latin typeface="Garamond" panose="02020404030301010803" pitchFamily="18" charset="0"/>
              <a:sym typeface="Wingdings" pitchFamily="2" charset="2"/>
            </a:endParaRPr>
          </a:p>
        </p:txBody>
      </p:sp>
    </p:spTree>
    <p:extLst>
      <p:ext uri="{BB962C8B-B14F-4D97-AF65-F5344CB8AC3E}">
        <p14:creationId xmlns:p14="http://schemas.microsoft.com/office/powerpoint/2010/main" val="2263278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B73EC-51C7-5845-8D19-D12F3F415404}"/>
              </a:ext>
            </a:extLst>
          </p:cNvPr>
          <p:cNvSpPr>
            <a:spLocks noGrp="1"/>
          </p:cNvSpPr>
          <p:nvPr>
            <p:ph type="title"/>
          </p:nvPr>
        </p:nvSpPr>
        <p:spPr>
          <a:xfrm>
            <a:off x="-1" y="0"/>
            <a:ext cx="12304643" cy="1112836"/>
          </a:xfrm>
        </p:spPr>
        <p:txBody>
          <a:bodyPr/>
          <a:lstStyle/>
          <a:p>
            <a:pPr algn="ctr"/>
            <a:r>
              <a:rPr lang="en-US" b="1" dirty="0"/>
              <a:t>Features of the “old” and “new” firm</a:t>
            </a:r>
          </a:p>
        </p:txBody>
      </p:sp>
      <p:graphicFrame>
        <p:nvGraphicFramePr>
          <p:cNvPr id="8" name="Content Placeholder 2">
            <a:extLst>
              <a:ext uri="{FF2B5EF4-FFF2-40B4-BE49-F238E27FC236}">
                <a16:creationId xmlns:a16="http://schemas.microsoft.com/office/drawing/2014/main" id="{F8972EAC-F971-B326-0A41-4078228B2EF2}"/>
              </a:ext>
            </a:extLst>
          </p:cNvPr>
          <p:cNvGraphicFramePr>
            <a:graphicFrameLocks noGrp="1"/>
          </p:cNvGraphicFramePr>
          <p:nvPr>
            <p:ph sz="half" idx="1"/>
          </p:nvPr>
        </p:nvGraphicFramePr>
        <p:xfrm>
          <a:off x="989398" y="2313709"/>
          <a:ext cx="4928400" cy="346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3BB2E01B-748B-4C6F-29E7-EF9CBB135A7B}"/>
              </a:ext>
            </a:extLst>
          </p:cNvPr>
          <p:cNvSpPr>
            <a:spLocks noGrp="1"/>
          </p:cNvSpPr>
          <p:nvPr>
            <p:ph sz="half" idx="2"/>
          </p:nvPr>
        </p:nvSpPr>
        <p:spPr>
          <a:xfrm>
            <a:off x="6274202" y="2313709"/>
            <a:ext cx="4928400" cy="3464791"/>
          </a:xfrm>
        </p:spPr>
        <p:txBody>
          <a:bodyPr>
            <a:normAutofit/>
          </a:bodyPr>
          <a:lstStyle/>
          <a:p>
            <a:pPr>
              <a:buClrTx/>
              <a:buFont typeface="Wingdings" pitchFamily="2" charset="2"/>
              <a:buChar char="§"/>
            </a:pPr>
            <a:r>
              <a:rPr lang="en-US" dirty="0">
                <a:solidFill>
                  <a:srgbClr val="000000"/>
                </a:solidFill>
                <a:latin typeface="Goudy Old Style" panose="02020502050305020303" pitchFamily="18" charset="77"/>
              </a:rPr>
              <a:t>Non-vertically integrated</a:t>
            </a:r>
          </a:p>
          <a:p>
            <a:pPr>
              <a:buClrTx/>
              <a:buFont typeface="Wingdings" pitchFamily="2" charset="2"/>
              <a:buChar char="§"/>
            </a:pPr>
            <a:r>
              <a:rPr lang="en-US" dirty="0">
                <a:solidFill>
                  <a:srgbClr val="000000"/>
                </a:solidFill>
                <a:latin typeface="Goudy Old Style" panose="02020502050305020303" pitchFamily="18" charset="77"/>
              </a:rPr>
              <a:t>Human capital-intensive</a:t>
            </a:r>
          </a:p>
          <a:p>
            <a:pPr>
              <a:buClrTx/>
              <a:buFont typeface="Wingdings" pitchFamily="2" charset="2"/>
              <a:buChar char="§"/>
            </a:pPr>
            <a:r>
              <a:rPr lang="en-US" dirty="0">
                <a:solidFill>
                  <a:srgbClr val="000000"/>
                </a:solidFill>
                <a:latin typeface="Goudy Old Style" panose="02020502050305020303" pitchFamily="18" charset="77"/>
              </a:rPr>
              <a:t>High-competition environment</a:t>
            </a:r>
          </a:p>
          <a:p>
            <a:pPr>
              <a:buClrTx/>
              <a:buFont typeface="Wingdings" pitchFamily="2" charset="2"/>
              <a:buChar char="§"/>
            </a:pPr>
            <a:r>
              <a:rPr lang="en-US" dirty="0">
                <a:solidFill>
                  <a:srgbClr val="000000"/>
                </a:solidFill>
                <a:latin typeface="Goudy Old Style" panose="02020502050305020303" pitchFamily="18" charset="77"/>
              </a:rPr>
              <a:t>Limited exercise of authority by management</a:t>
            </a:r>
          </a:p>
        </p:txBody>
      </p:sp>
      <p:sp>
        <p:nvSpPr>
          <p:cNvPr id="5" name="Content Placeholder 3">
            <a:extLst>
              <a:ext uri="{FF2B5EF4-FFF2-40B4-BE49-F238E27FC236}">
                <a16:creationId xmlns:a16="http://schemas.microsoft.com/office/drawing/2014/main" id="{DE80F306-688C-07AA-FC02-FF53C63B857D}"/>
              </a:ext>
            </a:extLst>
          </p:cNvPr>
          <p:cNvSpPr txBox="1">
            <a:spLocks/>
          </p:cNvSpPr>
          <p:nvPr/>
        </p:nvSpPr>
        <p:spPr>
          <a:xfrm>
            <a:off x="989398" y="1508126"/>
            <a:ext cx="4928400" cy="708602"/>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None/>
            </a:pPr>
            <a:r>
              <a:rPr lang="en-US" b="1" dirty="0">
                <a:solidFill>
                  <a:srgbClr val="000000"/>
                </a:solidFill>
                <a:latin typeface="Goudy Old Style" panose="02020502050305020303" pitchFamily="18" charset="77"/>
              </a:rPr>
              <a:t>The “Old” Firm</a:t>
            </a:r>
          </a:p>
        </p:txBody>
      </p:sp>
      <p:sp>
        <p:nvSpPr>
          <p:cNvPr id="6" name="Content Placeholder 3">
            <a:extLst>
              <a:ext uri="{FF2B5EF4-FFF2-40B4-BE49-F238E27FC236}">
                <a16:creationId xmlns:a16="http://schemas.microsoft.com/office/drawing/2014/main" id="{330D2581-B270-F350-F62B-8BCF25072B45}"/>
              </a:ext>
            </a:extLst>
          </p:cNvPr>
          <p:cNvSpPr txBox="1">
            <a:spLocks/>
          </p:cNvSpPr>
          <p:nvPr/>
        </p:nvSpPr>
        <p:spPr>
          <a:xfrm>
            <a:off x="6274202" y="1508126"/>
            <a:ext cx="4928400" cy="708602"/>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None/>
            </a:pPr>
            <a:r>
              <a:rPr lang="en-US" b="1" dirty="0">
                <a:solidFill>
                  <a:srgbClr val="000000"/>
                </a:solidFill>
                <a:latin typeface="Goudy Old Style" panose="02020502050305020303" pitchFamily="18" charset="77"/>
              </a:rPr>
              <a:t>The “New” Firm</a:t>
            </a:r>
          </a:p>
        </p:txBody>
      </p:sp>
    </p:spTree>
    <p:extLst>
      <p:ext uri="{BB962C8B-B14F-4D97-AF65-F5344CB8AC3E}">
        <p14:creationId xmlns:p14="http://schemas.microsoft.com/office/powerpoint/2010/main" val="242026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58C4-2E08-C44F-AB39-A82DD9E8146D}"/>
              </a:ext>
            </a:extLst>
          </p:cNvPr>
          <p:cNvSpPr>
            <a:spLocks noGrp="1"/>
          </p:cNvSpPr>
          <p:nvPr>
            <p:ph type="title"/>
          </p:nvPr>
        </p:nvSpPr>
        <p:spPr>
          <a:xfrm>
            <a:off x="-69669" y="395289"/>
            <a:ext cx="12261669" cy="1112836"/>
          </a:xfrm>
        </p:spPr>
        <p:txBody>
          <a:bodyPr/>
          <a:lstStyle/>
          <a:p>
            <a:pPr algn="ctr"/>
            <a:r>
              <a:rPr lang="en-US" b="1" dirty="0"/>
              <a:t>Section V: A New Agenda</a:t>
            </a:r>
          </a:p>
        </p:txBody>
      </p:sp>
      <p:sp>
        <p:nvSpPr>
          <p:cNvPr id="3" name="Content Placeholder 2">
            <a:extLst>
              <a:ext uri="{FF2B5EF4-FFF2-40B4-BE49-F238E27FC236}">
                <a16:creationId xmlns:a16="http://schemas.microsoft.com/office/drawing/2014/main" id="{C48FA074-0DB8-D648-829A-203DEC7183F8}"/>
              </a:ext>
            </a:extLst>
          </p:cNvPr>
          <p:cNvSpPr>
            <a:spLocks noGrp="1"/>
          </p:cNvSpPr>
          <p:nvPr>
            <p:ph idx="1"/>
          </p:nvPr>
        </p:nvSpPr>
        <p:spPr>
          <a:xfrm>
            <a:off x="675349" y="1790127"/>
            <a:ext cx="10771632" cy="4672584"/>
          </a:xfrm>
        </p:spPr>
        <p:txBody>
          <a:bodyPr>
            <a:normAutofit fontScale="85000" lnSpcReduction="10000"/>
          </a:bodyPr>
          <a:lstStyle/>
          <a:p>
            <a:pPr marL="0" indent="0">
              <a:buClrTx/>
              <a:buNone/>
            </a:pPr>
            <a:r>
              <a:rPr lang="en-US" sz="2400" b="1" dirty="0">
                <a:solidFill>
                  <a:srgbClr val="000000"/>
                </a:solidFill>
                <a:latin typeface="Goudy Old Style" panose="02020502050305020303" pitchFamily="18" charset="77"/>
              </a:rPr>
              <a:t>Questions must be addressed by the new theory of the firm</a:t>
            </a:r>
            <a:r>
              <a:rPr lang="en-US" sz="2400" dirty="0">
                <a:solidFill>
                  <a:srgbClr val="000000"/>
                </a:solidFill>
                <a:latin typeface="Goudy Old Style" panose="02020502050305020303" pitchFamily="18" charset="77"/>
              </a:rPr>
              <a:t>:</a:t>
            </a:r>
          </a:p>
          <a:p>
            <a:pPr marL="457200" indent="-457200">
              <a:buClrTx/>
              <a:buFont typeface="+mj-lt"/>
              <a:buAutoNum type="arabicPeriod"/>
            </a:pPr>
            <a:r>
              <a:rPr lang="en-IN" sz="2400" dirty="0">
                <a:solidFill>
                  <a:srgbClr val="000000"/>
                </a:solidFill>
                <a:latin typeface="Goudy Old Style" panose="02020502050305020303" pitchFamily="18" charset="77"/>
              </a:rPr>
              <a:t>The defining characteristic of a firm is that it substitutes </a:t>
            </a:r>
            <a:r>
              <a:rPr lang="en-IN" sz="2400" b="1" dirty="0">
                <a:solidFill>
                  <a:srgbClr val="000000"/>
                </a:solidFill>
                <a:latin typeface="Goudy Old Style" panose="02020502050305020303" pitchFamily="18" charset="77"/>
              </a:rPr>
              <a:t>authority</a:t>
            </a:r>
            <a:r>
              <a:rPr lang="en-IN" sz="2400" dirty="0">
                <a:solidFill>
                  <a:srgbClr val="000000"/>
                </a:solidFill>
                <a:latin typeface="Goudy Old Style" panose="02020502050305020303" pitchFamily="18" charset="77"/>
              </a:rPr>
              <a:t> for the price mechanism in determining how decisions are made (Coase (1937).  Theory of the firm should address how an organization succeeds in acquiring power that differs from “ordinary market contracting between any two people” – especially in the absence of physical asset-intensive firms</a:t>
            </a:r>
          </a:p>
          <a:p>
            <a:pPr marL="457200" indent="-457200">
              <a:buClrTx/>
              <a:buFont typeface="+mj-lt"/>
              <a:buAutoNum type="arabicPeriod"/>
            </a:pPr>
            <a:r>
              <a:rPr lang="en-IN" sz="2400" dirty="0">
                <a:solidFill>
                  <a:srgbClr val="000000"/>
                </a:solidFill>
                <a:latin typeface="Goudy Old Style" panose="02020502050305020303" pitchFamily="18" charset="77"/>
              </a:rPr>
              <a:t>How is power maintained and how is it lost? </a:t>
            </a:r>
          </a:p>
          <a:p>
            <a:pPr marL="457200" indent="-457200">
              <a:buClrTx/>
              <a:buFont typeface="+mj-lt"/>
              <a:buAutoNum type="arabicPeriod"/>
            </a:pPr>
            <a:r>
              <a:rPr lang="en-IN" sz="2400" dirty="0">
                <a:solidFill>
                  <a:srgbClr val="000000"/>
                </a:solidFill>
                <a:latin typeface="Goudy Old Style" panose="02020502050305020303" pitchFamily="18" charset="77"/>
              </a:rPr>
              <a:t>How does authority-based system operate differently from ordinary market contracting?</a:t>
            </a:r>
          </a:p>
          <a:p>
            <a:pPr lvl="2">
              <a:buClrTx/>
              <a:buFont typeface="Wingdings" pitchFamily="2" charset="2"/>
              <a:buChar char="§"/>
            </a:pPr>
            <a:r>
              <a:rPr lang="en-IN" sz="2400" dirty="0">
                <a:solidFill>
                  <a:srgbClr val="000000"/>
                </a:solidFill>
                <a:latin typeface="Goudy Old Style" panose="02020502050305020303" pitchFamily="18" charset="77"/>
              </a:rPr>
              <a:t>Understanding the internal workings of firms</a:t>
            </a:r>
          </a:p>
          <a:p>
            <a:pPr marL="457200" indent="-457200">
              <a:buClrTx/>
              <a:buFont typeface="+mj-lt"/>
              <a:buAutoNum type="arabicPeriod"/>
            </a:pPr>
            <a:r>
              <a:rPr lang="en-IN" sz="2400" dirty="0">
                <a:solidFill>
                  <a:srgbClr val="000000"/>
                </a:solidFill>
                <a:latin typeface="Goudy Old Style" panose="02020502050305020303" pitchFamily="18" charset="77"/>
              </a:rPr>
              <a:t>How the surplus generated by the firm is allocated among its members</a:t>
            </a:r>
          </a:p>
        </p:txBody>
      </p:sp>
    </p:spTree>
    <p:extLst>
      <p:ext uri="{BB962C8B-B14F-4D97-AF65-F5344CB8AC3E}">
        <p14:creationId xmlns:p14="http://schemas.microsoft.com/office/powerpoint/2010/main" val="285393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7927E-BC75-534B-9E28-88BDEFCD683A}"/>
              </a:ext>
            </a:extLst>
          </p:cNvPr>
          <p:cNvSpPr>
            <a:spLocks noGrp="1"/>
          </p:cNvSpPr>
          <p:nvPr>
            <p:ph type="title"/>
          </p:nvPr>
        </p:nvSpPr>
        <p:spPr>
          <a:xfrm>
            <a:off x="-121920" y="395289"/>
            <a:ext cx="12313920" cy="1112836"/>
          </a:xfrm>
        </p:spPr>
        <p:txBody>
          <a:bodyPr/>
          <a:lstStyle/>
          <a:p>
            <a:pPr algn="ctr"/>
            <a:r>
              <a:rPr lang="en-US" b="1" dirty="0"/>
              <a:t>Part B: An Attempt</a:t>
            </a:r>
          </a:p>
        </p:txBody>
      </p:sp>
      <p:sp>
        <p:nvSpPr>
          <p:cNvPr id="3" name="Content Placeholder 2">
            <a:extLst>
              <a:ext uri="{FF2B5EF4-FFF2-40B4-BE49-F238E27FC236}">
                <a16:creationId xmlns:a16="http://schemas.microsoft.com/office/drawing/2014/main" id="{AD628182-80AB-AD4A-81AD-6B284F74C8B7}"/>
              </a:ext>
            </a:extLst>
          </p:cNvPr>
          <p:cNvSpPr>
            <a:spLocks noGrp="1"/>
          </p:cNvSpPr>
          <p:nvPr>
            <p:ph idx="1"/>
          </p:nvPr>
        </p:nvSpPr>
        <p:spPr>
          <a:xfrm>
            <a:off x="710184" y="1790127"/>
            <a:ext cx="10771632" cy="4672584"/>
          </a:xfrm>
        </p:spPr>
        <p:txBody>
          <a:bodyPr>
            <a:normAutofit/>
          </a:bodyPr>
          <a:lstStyle/>
          <a:p>
            <a:pPr marL="0" indent="0">
              <a:buClrTx/>
              <a:buNone/>
            </a:pPr>
            <a:r>
              <a:rPr lang="en-US" u="sng" dirty="0">
                <a:solidFill>
                  <a:srgbClr val="000000"/>
                </a:solidFill>
                <a:latin typeface="Goudy Old Style" panose="02020502050305020303" pitchFamily="18" charset="77"/>
              </a:rPr>
              <a:t>Q1 </a:t>
            </a:r>
            <a:r>
              <a:rPr lang="en-US" b="1" u="sng" dirty="0">
                <a:solidFill>
                  <a:srgbClr val="000000"/>
                </a:solidFill>
                <a:latin typeface="Goudy Old Style" panose="02020502050305020303" pitchFamily="18" charset="77"/>
              </a:rPr>
              <a:t>“How a third party can have control over human capital..”?</a:t>
            </a:r>
          </a:p>
          <a:p>
            <a:pPr>
              <a:buClrTx/>
              <a:buFont typeface="Wingdings" pitchFamily="2" charset="2"/>
              <a:buChar char="§"/>
            </a:pPr>
            <a:r>
              <a:rPr lang="en-US" dirty="0">
                <a:solidFill>
                  <a:srgbClr val="000000"/>
                </a:solidFill>
                <a:latin typeface="Goudy Old Style" panose="02020502050305020303" pitchFamily="18" charset="77"/>
              </a:rPr>
              <a:t>“</a:t>
            </a:r>
            <a:r>
              <a:rPr lang="en-IN" b="1" dirty="0">
                <a:solidFill>
                  <a:srgbClr val="000000"/>
                </a:solidFill>
                <a:latin typeface="Goudy Old Style" panose="02020502050305020303" pitchFamily="18" charset="77"/>
              </a:rPr>
              <a:t>By controlling a critical resource </a:t>
            </a:r>
            <a:r>
              <a:rPr lang="en-IN" dirty="0">
                <a:solidFill>
                  <a:srgbClr val="000000"/>
                </a:solidFill>
                <a:latin typeface="Goudy Old Style" panose="02020502050305020303" pitchFamily="18" charset="77"/>
              </a:rPr>
              <a:t>an entrepreneur can influence the accumulation of specific investments so as to build complementarities between the person the entrepreneur seeks to have power over and her critical resource. Once the complementarity exists, the specialized person may obey orders from the entrepreneur for fear that disobedience would jeopardize the joint value they can create together.”</a:t>
            </a:r>
          </a:p>
          <a:p>
            <a:pPr marL="0" indent="0">
              <a:buClrTx/>
              <a:buNone/>
            </a:pPr>
            <a:r>
              <a:rPr lang="en-IN" u="sng" dirty="0">
                <a:solidFill>
                  <a:srgbClr val="000000"/>
                </a:solidFill>
                <a:latin typeface="Goudy Old Style" panose="02020502050305020303" pitchFamily="18" charset="77"/>
              </a:rPr>
              <a:t>Q2 - How is </a:t>
            </a:r>
            <a:r>
              <a:rPr lang="en-IN" b="1" u="sng" dirty="0">
                <a:solidFill>
                  <a:srgbClr val="000000"/>
                </a:solidFill>
                <a:latin typeface="Goudy Old Style" panose="02020502050305020303" pitchFamily="18" charset="77"/>
              </a:rPr>
              <a:t>power maintained and </a:t>
            </a:r>
            <a:r>
              <a:rPr lang="en-IN" u="sng" dirty="0">
                <a:solidFill>
                  <a:srgbClr val="000000"/>
                </a:solidFill>
                <a:latin typeface="Goudy Old Style" panose="02020502050305020303" pitchFamily="18" charset="77"/>
              </a:rPr>
              <a:t>how is it </a:t>
            </a:r>
            <a:r>
              <a:rPr lang="en-IN" b="1" u="sng" dirty="0">
                <a:solidFill>
                  <a:srgbClr val="000000"/>
                </a:solidFill>
                <a:latin typeface="Goudy Old Style" panose="02020502050305020303" pitchFamily="18" charset="77"/>
              </a:rPr>
              <a:t>lost</a:t>
            </a:r>
            <a:r>
              <a:rPr lang="en-IN" u="sng" dirty="0">
                <a:solidFill>
                  <a:srgbClr val="000000"/>
                </a:solidFill>
                <a:latin typeface="Goudy Old Style" panose="02020502050305020303" pitchFamily="18" charset="77"/>
              </a:rPr>
              <a:t>? </a:t>
            </a:r>
          </a:p>
          <a:p>
            <a:pPr>
              <a:buClrTx/>
              <a:buFont typeface="Wingdings" pitchFamily="2" charset="2"/>
              <a:buChar char="§"/>
            </a:pPr>
            <a:r>
              <a:rPr lang="en-IN" dirty="0">
                <a:solidFill>
                  <a:srgbClr val="000000"/>
                </a:solidFill>
                <a:latin typeface="Goudy Old Style" panose="02020502050305020303" pitchFamily="18" charset="77"/>
              </a:rPr>
              <a:t>“Power is maintained and increased </a:t>
            </a:r>
            <a:r>
              <a:rPr lang="en-IN" b="1" dirty="0">
                <a:solidFill>
                  <a:srgbClr val="000000"/>
                </a:solidFill>
                <a:latin typeface="Goudy Old Style" panose="02020502050305020303" pitchFamily="18" charset="77"/>
              </a:rPr>
              <a:t>by</a:t>
            </a:r>
            <a:r>
              <a:rPr lang="en-IN" dirty="0">
                <a:solidFill>
                  <a:srgbClr val="000000"/>
                </a:solidFill>
                <a:latin typeface="Goudy Old Style" panose="02020502050305020303" pitchFamily="18" charset="77"/>
              </a:rPr>
              <a:t> </a:t>
            </a:r>
            <a:r>
              <a:rPr lang="en-IN" b="1" dirty="0">
                <a:solidFill>
                  <a:srgbClr val="000000"/>
                </a:solidFill>
                <a:latin typeface="Goudy Old Style" panose="02020502050305020303" pitchFamily="18" charset="77"/>
              </a:rPr>
              <a:t>having more and more people specializing</a:t>
            </a:r>
            <a:r>
              <a:rPr lang="en-IN" dirty="0">
                <a:solidFill>
                  <a:srgbClr val="000000"/>
                </a:solidFill>
                <a:latin typeface="Goudy Old Style" panose="02020502050305020303" pitchFamily="18" charset="77"/>
              </a:rPr>
              <a:t>; thus, at some point the critical resource becomes the web of specific investment itself”</a:t>
            </a:r>
          </a:p>
        </p:txBody>
      </p:sp>
    </p:spTree>
    <p:extLst>
      <p:ext uri="{BB962C8B-B14F-4D97-AF65-F5344CB8AC3E}">
        <p14:creationId xmlns:p14="http://schemas.microsoft.com/office/powerpoint/2010/main" val="208043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 name="Title 1">
            <a:extLst>
              <a:ext uri="{FF2B5EF4-FFF2-40B4-BE49-F238E27FC236}">
                <a16:creationId xmlns:a16="http://schemas.microsoft.com/office/drawing/2014/main" id="{1537B115-ECEB-204F-0824-CD338CEB7361}"/>
              </a:ext>
            </a:extLst>
          </p:cNvPr>
          <p:cNvSpPr txBox="1">
            <a:spLocks/>
          </p:cNvSpPr>
          <p:nvPr/>
        </p:nvSpPr>
        <p:spPr>
          <a:xfrm>
            <a:off x="1078100" y="542671"/>
            <a:ext cx="10026650" cy="1124202"/>
          </a:xfrm>
          <a:prstGeom prst="rect">
            <a:avLst/>
          </a:prstGeom>
        </p:spPr>
        <p:txBody>
          <a:bodyPr vert="horz" wrap="square" lIns="91440" tIns="45720" rIns="91440" bIns="45720" rtlCol="0" anchor="ctr"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spcAft>
                <a:spcPts val="600"/>
              </a:spcAft>
            </a:pPr>
            <a:r>
              <a:rPr lang="en-US" b="1" kern="1200" cap="none" spc="0" baseline="0">
                <a:solidFill>
                  <a:schemeClr val="tx1"/>
                </a:solidFill>
                <a:latin typeface="+mj-lt"/>
                <a:ea typeface="+mj-ea"/>
                <a:cs typeface="+mj-cs"/>
              </a:rPr>
              <a:t>Open Ends (non-exhaustive list)</a:t>
            </a:r>
          </a:p>
        </p:txBody>
      </p:sp>
      <p:sp>
        <p:nvSpPr>
          <p:cNvPr id="13" name="Rectangle 12">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7" name="Content Placeholder 2">
            <a:extLst>
              <a:ext uri="{FF2B5EF4-FFF2-40B4-BE49-F238E27FC236}">
                <a16:creationId xmlns:a16="http://schemas.microsoft.com/office/drawing/2014/main" id="{AD7D71D6-5304-3158-60E4-98C8AFCE5A0E}"/>
              </a:ext>
            </a:extLst>
          </p:cNvPr>
          <p:cNvGraphicFramePr>
            <a:graphicFrameLocks noGrp="1"/>
          </p:cNvGraphicFramePr>
          <p:nvPr>
            <p:ph idx="1"/>
            <p:extLst>
              <p:ext uri="{D42A27DB-BD31-4B8C-83A1-F6EECF244321}">
                <p14:modId xmlns:p14="http://schemas.microsoft.com/office/powerpoint/2010/main" val="3831877608"/>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8428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3268346D-5E77-4906-AC8D-57FB88F11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DB73EC-51C7-5845-8D19-D12F3F415404}"/>
              </a:ext>
            </a:extLst>
          </p:cNvPr>
          <p:cNvSpPr>
            <a:spLocks noGrp="1"/>
          </p:cNvSpPr>
          <p:nvPr>
            <p:ph type="title"/>
          </p:nvPr>
        </p:nvSpPr>
        <p:spPr>
          <a:xfrm>
            <a:off x="7104600" y="14133"/>
            <a:ext cx="4078800" cy="1178563"/>
          </a:xfrm>
        </p:spPr>
        <p:txBody>
          <a:bodyPr wrap="square" anchor="b">
            <a:normAutofit/>
          </a:bodyPr>
          <a:lstStyle/>
          <a:p>
            <a:pPr algn="ctr"/>
            <a:r>
              <a:rPr lang="en-US" b="1" dirty="0"/>
              <a:t>Conclusion</a:t>
            </a:r>
          </a:p>
        </p:txBody>
      </p:sp>
      <p:sp>
        <p:nvSpPr>
          <p:cNvPr id="11" name="Rectangle 10">
            <a:extLst>
              <a:ext uri="{FF2B5EF4-FFF2-40B4-BE49-F238E27FC236}">
                <a16:creationId xmlns:a16="http://schemas.microsoft.com/office/drawing/2014/main" id="{4168C6BE-41CC-4C4D-850F-F82321AE7B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Picture 4" descr="Image result for change meme">
            <a:extLst>
              <a:ext uri="{FF2B5EF4-FFF2-40B4-BE49-F238E27FC236}">
                <a16:creationId xmlns:a16="http://schemas.microsoft.com/office/drawing/2014/main" id="{76699B03-ADD6-B064-E006-B545E56801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37" t="1" r="5038" b="1"/>
          <a:stretch/>
        </p:blipFill>
        <p:spPr bwMode="auto">
          <a:xfrm>
            <a:off x="540000" y="1295708"/>
            <a:ext cx="4999885" cy="426392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id="{4CBC1FDF-AE13-4731-B38F-2761BDFDBB0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1769"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3ED088D-8124-0B41-A595-01BFCE5B2FB7}"/>
              </a:ext>
            </a:extLst>
          </p:cNvPr>
          <p:cNvSpPr>
            <a:spLocks noGrp="1"/>
          </p:cNvSpPr>
          <p:nvPr>
            <p:ph idx="1"/>
          </p:nvPr>
        </p:nvSpPr>
        <p:spPr>
          <a:xfrm>
            <a:off x="6636000" y="1873165"/>
            <a:ext cx="5360530" cy="3980982"/>
          </a:xfrm>
        </p:spPr>
        <p:txBody>
          <a:bodyPr>
            <a:normAutofit/>
          </a:bodyPr>
          <a:lstStyle/>
          <a:p>
            <a:pPr marL="0" indent="0">
              <a:lnSpc>
                <a:spcPct val="140000"/>
              </a:lnSpc>
              <a:buClrTx/>
              <a:buNone/>
            </a:pPr>
            <a:r>
              <a:rPr lang="en-US" sz="2400" i="1" dirty="0">
                <a:latin typeface="Goudy Old Style" panose="02020502050305020303" pitchFamily="18" charset="77"/>
              </a:rPr>
              <a:t>Financing and governance choices change the boundaries of human capital-intensive firms (no longer primarily asset-intensive firms).</a:t>
            </a:r>
            <a:br>
              <a:rPr lang="en-US" sz="2400" i="1" dirty="0">
                <a:latin typeface="Goudy Old Style" panose="02020502050305020303" pitchFamily="18" charset="77"/>
              </a:rPr>
            </a:br>
            <a:br>
              <a:rPr lang="en-US" sz="2400" dirty="0">
                <a:latin typeface="Goudy Old Style" panose="02020502050305020303" pitchFamily="18" charset="77"/>
              </a:rPr>
            </a:br>
            <a:r>
              <a:rPr lang="en-US" sz="2400" dirty="0">
                <a:latin typeface="Goudy Old Style" panose="02020502050305020303" pitchFamily="18" charset="77"/>
              </a:rPr>
              <a:t>A new theory of the firm changes how CF is viewed theoretically and empirically.</a:t>
            </a:r>
          </a:p>
        </p:txBody>
      </p:sp>
    </p:spTree>
    <p:extLst>
      <p:ext uri="{BB962C8B-B14F-4D97-AF65-F5344CB8AC3E}">
        <p14:creationId xmlns:p14="http://schemas.microsoft.com/office/powerpoint/2010/main" val="325720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22F94A-B358-1141-BCA6-FDD7A520532D}"/>
              </a:ext>
            </a:extLst>
          </p:cNvPr>
          <p:cNvSpPr>
            <a:spLocks noGrp="1"/>
          </p:cNvSpPr>
          <p:nvPr>
            <p:ph idx="1"/>
          </p:nvPr>
        </p:nvSpPr>
        <p:spPr>
          <a:xfrm>
            <a:off x="649224" y="1790127"/>
            <a:ext cx="10939802" cy="4672584"/>
          </a:xfrm>
        </p:spPr>
        <p:txBody>
          <a:bodyPr>
            <a:normAutofit/>
          </a:bodyPr>
          <a:lstStyle/>
          <a:p>
            <a:pPr>
              <a:buClrTx/>
              <a:buFont typeface="Wingdings" pitchFamily="2" charset="2"/>
              <a:buChar char="§"/>
            </a:pPr>
            <a:r>
              <a:rPr lang="en-US" dirty="0">
                <a:solidFill>
                  <a:srgbClr val="000000"/>
                </a:solidFill>
                <a:latin typeface="Goudy Old Style" panose="02020502050305020303" pitchFamily="18" charset="77"/>
              </a:rPr>
              <a:t>Traditional firms’ valuation would be able to capture the value of assets (mostly physical).            What are some measures for measuring human capital – their talent and other qualitative aspects? Similarly, access to data resources (e.g., Facebook, Google)?</a:t>
            </a:r>
          </a:p>
          <a:p>
            <a:pPr>
              <a:buClrTx/>
              <a:buFont typeface="Wingdings" pitchFamily="2" charset="2"/>
              <a:buChar char="§"/>
            </a:pPr>
            <a:endParaRPr lang="en-US" dirty="0">
              <a:solidFill>
                <a:srgbClr val="000000"/>
              </a:solidFill>
              <a:latin typeface="Goudy Old Style" panose="02020502050305020303" pitchFamily="18" charset="77"/>
            </a:endParaRPr>
          </a:p>
          <a:p>
            <a:pPr>
              <a:buClrTx/>
              <a:buFont typeface="Wingdings" pitchFamily="2" charset="2"/>
              <a:buChar char="§"/>
            </a:pPr>
            <a:r>
              <a:rPr lang="en-GB" dirty="0">
                <a:solidFill>
                  <a:srgbClr val="000000"/>
                </a:solidFill>
                <a:latin typeface="Goudy Old Style" panose="02020502050305020303" pitchFamily="18" charset="77"/>
              </a:rPr>
              <a:t>How does a merging of two stakeholders, say, suppliers and customers, as in the case of platforms such as Facebook, Tinder, etc. change the balance of attention/power/claimant rights?</a:t>
            </a:r>
            <a:r>
              <a:rPr lang="en-IN" dirty="0">
                <a:solidFill>
                  <a:srgbClr val="000000"/>
                </a:solidFill>
                <a:latin typeface="Goudy Old Style" panose="02020502050305020303" pitchFamily="18" charset="77"/>
              </a:rPr>
              <a:t> </a:t>
            </a:r>
          </a:p>
          <a:p>
            <a:pPr marL="702900" lvl="1" indent="-342900">
              <a:buFont typeface="Wingdings" pitchFamily="2" charset="2"/>
              <a:buChar char="§"/>
            </a:pPr>
            <a:r>
              <a:rPr lang="en-US" dirty="0">
                <a:solidFill>
                  <a:srgbClr val="000000"/>
                </a:solidFill>
                <a:latin typeface="Goudy Old Style" panose="02020502050305020303" pitchFamily="18" charset="77"/>
              </a:rPr>
              <a:t>Relatedly, should users of these data-collection applications receive more property rights (pie-share)?</a:t>
            </a:r>
          </a:p>
        </p:txBody>
      </p:sp>
      <p:sp>
        <p:nvSpPr>
          <p:cNvPr id="4" name="Title 1">
            <a:extLst>
              <a:ext uri="{FF2B5EF4-FFF2-40B4-BE49-F238E27FC236}">
                <a16:creationId xmlns:a16="http://schemas.microsoft.com/office/drawing/2014/main" id="{3FB2EA4A-4D08-C8D6-3C09-0DE7672D3472}"/>
              </a:ext>
            </a:extLst>
          </p:cNvPr>
          <p:cNvSpPr txBox="1">
            <a:spLocks/>
          </p:cNvSpPr>
          <p:nvPr/>
        </p:nvSpPr>
        <p:spPr>
          <a:xfrm>
            <a:off x="-191494" y="37480"/>
            <a:ext cx="12313920" cy="1112836"/>
          </a:xfrm>
          <a:prstGeom prst="rect">
            <a:avLst/>
          </a:prstGeom>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b="1" dirty="0"/>
              <a:t>Discussion Questions</a:t>
            </a:r>
          </a:p>
        </p:txBody>
      </p:sp>
    </p:spTree>
    <p:extLst>
      <p:ext uri="{BB962C8B-B14F-4D97-AF65-F5344CB8AC3E}">
        <p14:creationId xmlns:p14="http://schemas.microsoft.com/office/powerpoint/2010/main" val="333300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1188-5728-534F-B037-770BBB64D564}"/>
              </a:ext>
            </a:extLst>
          </p:cNvPr>
          <p:cNvSpPr>
            <a:spLocks noGrp="1"/>
          </p:cNvSpPr>
          <p:nvPr>
            <p:ph type="title"/>
          </p:nvPr>
        </p:nvSpPr>
        <p:spPr>
          <a:xfrm>
            <a:off x="0" y="395289"/>
            <a:ext cx="12192000" cy="1112836"/>
          </a:xfrm>
        </p:spPr>
        <p:txBody>
          <a:bodyPr/>
          <a:lstStyle/>
          <a:p>
            <a:pPr algn="ctr"/>
            <a:r>
              <a:rPr lang="en-US" b="1" dirty="0"/>
              <a:t>Key Arguments and Contributions</a:t>
            </a:r>
          </a:p>
        </p:txBody>
      </p:sp>
      <p:graphicFrame>
        <p:nvGraphicFramePr>
          <p:cNvPr id="5" name="Content Placeholder 2">
            <a:extLst>
              <a:ext uri="{FF2B5EF4-FFF2-40B4-BE49-F238E27FC236}">
                <a16:creationId xmlns:a16="http://schemas.microsoft.com/office/drawing/2014/main" id="{441F2DA3-D854-65FF-546A-0A3256DE52E4}"/>
              </a:ext>
            </a:extLst>
          </p:cNvPr>
          <p:cNvGraphicFramePr>
            <a:graphicFrameLocks noGrp="1"/>
          </p:cNvGraphicFramePr>
          <p:nvPr>
            <p:ph idx="1"/>
            <p:extLst>
              <p:ext uri="{D42A27DB-BD31-4B8C-83A1-F6EECF244321}">
                <p14:modId xmlns:p14="http://schemas.microsoft.com/office/powerpoint/2010/main" val="3567620080"/>
              </p:ext>
            </p:extLst>
          </p:nvPr>
        </p:nvGraphicFramePr>
        <p:xfrm>
          <a:off x="708060" y="1940466"/>
          <a:ext cx="10775880" cy="4676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18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C8D9E-4B20-F84C-8A51-1A31EBEAD32F}"/>
              </a:ext>
            </a:extLst>
          </p:cNvPr>
          <p:cNvSpPr>
            <a:spLocks noGrp="1"/>
          </p:cNvSpPr>
          <p:nvPr>
            <p:ph type="title"/>
          </p:nvPr>
        </p:nvSpPr>
        <p:spPr>
          <a:xfrm>
            <a:off x="-60960" y="395289"/>
            <a:ext cx="12348754" cy="1112836"/>
          </a:xfrm>
        </p:spPr>
        <p:txBody>
          <a:bodyPr/>
          <a:lstStyle/>
          <a:p>
            <a:pPr algn="ctr"/>
            <a:r>
              <a:rPr lang="en-US" b="1" dirty="0"/>
              <a:t>Five Sections of this Article</a:t>
            </a:r>
          </a:p>
        </p:txBody>
      </p:sp>
      <p:sp>
        <p:nvSpPr>
          <p:cNvPr id="3" name="Content Placeholder 2">
            <a:extLst>
              <a:ext uri="{FF2B5EF4-FFF2-40B4-BE49-F238E27FC236}">
                <a16:creationId xmlns:a16="http://schemas.microsoft.com/office/drawing/2014/main" id="{1917A0D3-77FB-334D-9352-38295A3F6C44}"/>
              </a:ext>
            </a:extLst>
          </p:cNvPr>
          <p:cNvSpPr>
            <a:spLocks noGrp="1"/>
          </p:cNvSpPr>
          <p:nvPr>
            <p:ph idx="1"/>
          </p:nvPr>
        </p:nvSpPr>
        <p:spPr>
          <a:xfrm>
            <a:off x="447261" y="1790127"/>
            <a:ext cx="11390243" cy="4672584"/>
          </a:xfrm>
        </p:spPr>
        <p:txBody>
          <a:bodyPr>
            <a:noAutofit/>
          </a:bodyPr>
          <a:lstStyle/>
          <a:p>
            <a:pPr marL="0" indent="0">
              <a:buNone/>
            </a:pPr>
            <a:r>
              <a:rPr lang="en-US" sz="2200" b="1" dirty="0">
                <a:solidFill>
                  <a:srgbClr val="000000"/>
                </a:solidFill>
                <a:latin typeface="Goudy Old Style" panose="02020502050305020303" pitchFamily="18" charset="77"/>
              </a:rPr>
              <a:t>I</a:t>
            </a:r>
            <a:r>
              <a:rPr lang="en-US" sz="2200" dirty="0">
                <a:solidFill>
                  <a:srgbClr val="000000"/>
                </a:solidFill>
                <a:latin typeface="Goudy Old Style" panose="02020502050305020303" pitchFamily="18" charset="77"/>
              </a:rPr>
              <a:t>: Analyzes </a:t>
            </a:r>
            <a:r>
              <a:rPr lang="en-IN" sz="2200" dirty="0">
                <a:solidFill>
                  <a:srgbClr val="000000"/>
                </a:solidFill>
                <a:latin typeface="Goudy Old Style" panose="02020502050305020303" pitchFamily="18" charset="77"/>
              </a:rPr>
              <a:t>corporate finance (CF) and its name.</a:t>
            </a:r>
          </a:p>
          <a:p>
            <a:pPr marL="0" indent="0">
              <a:buNone/>
            </a:pPr>
            <a:r>
              <a:rPr lang="en-IN" sz="2200" b="1" dirty="0">
                <a:solidFill>
                  <a:srgbClr val="000000"/>
                </a:solidFill>
                <a:latin typeface="Goudy Old Style" panose="02020502050305020303" pitchFamily="18" charset="77"/>
              </a:rPr>
              <a:t>II</a:t>
            </a:r>
            <a:r>
              <a:rPr lang="en-IN" sz="2200" dirty="0">
                <a:solidFill>
                  <a:srgbClr val="000000"/>
                </a:solidFill>
                <a:latin typeface="Goudy Old Style" panose="02020502050305020303" pitchFamily="18" charset="77"/>
              </a:rPr>
              <a:t>: Details research-related consequences of CF including problem areas that have been ignored. </a:t>
            </a:r>
          </a:p>
          <a:p>
            <a:pPr marL="0" indent="0">
              <a:buNone/>
            </a:pPr>
            <a:r>
              <a:rPr lang="en-IN" sz="2200" b="1" dirty="0">
                <a:solidFill>
                  <a:srgbClr val="000000"/>
                </a:solidFill>
                <a:latin typeface="Goudy Old Style" panose="02020502050305020303" pitchFamily="18" charset="77"/>
              </a:rPr>
              <a:t>III</a:t>
            </a:r>
            <a:r>
              <a:rPr lang="en-IN" sz="2200" dirty="0">
                <a:solidFill>
                  <a:srgbClr val="000000"/>
                </a:solidFill>
                <a:latin typeface="Goudy Old Style" panose="02020502050305020303" pitchFamily="18" charset="77"/>
              </a:rPr>
              <a:t>: Discusses CF’s roots in the underpinning theory of the firm and the resulting implications.</a:t>
            </a:r>
          </a:p>
          <a:p>
            <a:pPr marL="0" indent="0">
              <a:buNone/>
            </a:pPr>
            <a:r>
              <a:rPr lang="en-IN" sz="2200" b="1" dirty="0">
                <a:solidFill>
                  <a:srgbClr val="000000"/>
                </a:solidFill>
                <a:latin typeface="Goudy Old Style" panose="02020502050305020303" pitchFamily="18" charset="77"/>
              </a:rPr>
              <a:t>IV</a:t>
            </a:r>
            <a:r>
              <a:rPr lang="en-IN" sz="2200" dirty="0">
                <a:solidFill>
                  <a:srgbClr val="000000"/>
                </a:solidFill>
                <a:latin typeface="Goudy Old Style" panose="02020502050305020303" pitchFamily="18" charset="77"/>
              </a:rPr>
              <a:t>:</a:t>
            </a:r>
            <a:r>
              <a:rPr lang="en-US" sz="2200" dirty="0">
                <a:solidFill>
                  <a:srgbClr val="000000"/>
                </a:solidFill>
                <a:latin typeface="Goudy Old Style" panose="02020502050305020303" pitchFamily="18" charset="77"/>
              </a:rPr>
              <a:t> </a:t>
            </a:r>
            <a:r>
              <a:rPr lang="en-IN" sz="2200" dirty="0">
                <a:solidFill>
                  <a:srgbClr val="000000"/>
                </a:solidFill>
                <a:latin typeface="Goudy Old Style" panose="02020502050305020303" pitchFamily="18" charset="77"/>
              </a:rPr>
              <a:t>Posits that helpful existing theories are increasingly ineffective with emerging types of firms.</a:t>
            </a:r>
          </a:p>
          <a:p>
            <a:pPr marL="0" indent="0">
              <a:buNone/>
            </a:pPr>
            <a:r>
              <a:rPr lang="en-IN" sz="2200" b="1" dirty="0">
                <a:solidFill>
                  <a:srgbClr val="000000"/>
                </a:solidFill>
                <a:latin typeface="Goudy Old Style" panose="02020502050305020303" pitchFamily="18" charset="77"/>
              </a:rPr>
              <a:t>V</a:t>
            </a:r>
            <a:r>
              <a:rPr lang="en-IN" sz="2200" dirty="0">
                <a:solidFill>
                  <a:srgbClr val="000000"/>
                </a:solidFill>
                <a:latin typeface="Goudy Old Style" panose="02020502050305020303" pitchFamily="18" charset="77"/>
              </a:rPr>
              <a:t>:</a:t>
            </a:r>
            <a:r>
              <a:rPr lang="en-US" sz="2200" dirty="0">
                <a:solidFill>
                  <a:srgbClr val="000000"/>
                </a:solidFill>
                <a:latin typeface="Goudy Old Style" panose="02020502050305020303" pitchFamily="18" charset="77"/>
              </a:rPr>
              <a:t> </a:t>
            </a:r>
            <a:r>
              <a:rPr lang="en-IN" sz="2200" dirty="0">
                <a:solidFill>
                  <a:srgbClr val="000000"/>
                </a:solidFill>
                <a:latin typeface="Goudy Old Style" panose="02020502050305020303" pitchFamily="18" charset="77"/>
              </a:rPr>
              <a:t>Outlines characteristics that a new theory should satisfy and suggests impacts on CF views.</a:t>
            </a:r>
          </a:p>
        </p:txBody>
      </p:sp>
    </p:spTree>
    <p:extLst>
      <p:ext uri="{BB962C8B-B14F-4D97-AF65-F5344CB8AC3E}">
        <p14:creationId xmlns:p14="http://schemas.microsoft.com/office/powerpoint/2010/main" val="151810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39A23A-0AE5-0647-ACAB-D22E24B95850}"/>
              </a:ext>
            </a:extLst>
          </p:cNvPr>
          <p:cNvSpPr>
            <a:spLocks noGrp="1"/>
          </p:cNvSpPr>
          <p:nvPr>
            <p:ph type="title"/>
          </p:nvPr>
        </p:nvSpPr>
        <p:spPr>
          <a:xfrm>
            <a:off x="308113" y="946800"/>
            <a:ext cx="3657599" cy="4689475"/>
          </a:xfrm>
        </p:spPr>
        <p:txBody>
          <a:bodyPr anchor="t">
            <a:normAutofit/>
          </a:bodyPr>
          <a:lstStyle/>
          <a:p>
            <a:pPr algn="ctr"/>
            <a:br>
              <a:rPr lang="en-US" b="1" dirty="0"/>
            </a:br>
            <a:br>
              <a:rPr lang="en-US" b="1" dirty="0"/>
            </a:br>
            <a:br>
              <a:rPr lang="en-US" b="1" dirty="0"/>
            </a:br>
            <a:r>
              <a:rPr lang="en-US" b="1" dirty="0"/>
              <a:t>Section I: What is                 Corporate Finance? </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4165D2A-620E-4FE6-B48D-FC92EEA25482}"/>
              </a:ext>
            </a:extLst>
          </p:cNvPr>
          <p:cNvGraphicFramePr>
            <a:graphicFrameLocks noGrp="1"/>
          </p:cNvGraphicFramePr>
          <p:nvPr>
            <p:ph idx="1"/>
            <p:extLst>
              <p:ext uri="{D42A27DB-BD31-4B8C-83A1-F6EECF244321}">
                <p14:modId xmlns:p14="http://schemas.microsoft.com/office/powerpoint/2010/main" val="1650871222"/>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296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 name="Title 1">
            <a:extLst>
              <a:ext uri="{FF2B5EF4-FFF2-40B4-BE49-F238E27FC236}">
                <a16:creationId xmlns:a16="http://schemas.microsoft.com/office/drawing/2014/main" id="{81FFAE77-877A-A746-8775-7AEAB9DAE2BF}"/>
              </a:ext>
            </a:extLst>
          </p:cNvPr>
          <p:cNvSpPr>
            <a:spLocks noGrp="1"/>
          </p:cNvSpPr>
          <p:nvPr>
            <p:ph type="title"/>
          </p:nvPr>
        </p:nvSpPr>
        <p:spPr>
          <a:xfrm>
            <a:off x="1078100" y="542671"/>
            <a:ext cx="10026650" cy="1124202"/>
          </a:xfrm>
        </p:spPr>
        <p:txBody>
          <a:bodyPr wrap="square" anchor="ctr">
            <a:normAutofit/>
          </a:bodyPr>
          <a:lstStyle/>
          <a:p>
            <a:pPr algn="ctr"/>
            <a:r>
              <a:rPr lang="en-US" dirty="0"/>
              <a:t>Sections I and II: Not Just Semantics </a:t>
            </a:r>
            <a:r>
              <a:rPr lang="en-US" b="1" dirty="0"/>
              <a:t>–                                        Origins of Corporate Finance</a:t>
            </a:r>
          </a:p>
        </p:txBody>
      </p:sp>
      <p:sp>
        <p:nvSpPr>
          <p:cNvPr id="12" name="Rectangle 11">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6" name="Content Placeholder 3">
            <a:extLst>
              <a:ext uri="{FF2B5EF4-FFF2-40B4-BE49-F238E27FC236}">
                <a16:creationId xmlns:a16="http://schemas.microsoft.com/office/drawing/2014/main" id="{95957754-AD21-D18D-DBF9-6B89F458A3DE}"/>
              </a:ext>
            </a:extLst>
          </p:cNvPr>
          <p:cNvGraphicFramePr>
            <a:graphicFrameLocks noGrp="1"/>
          </p:cNvGraphicFramePr>
          <p:nvPr>
            <p:ph idx="1"/>
            <p:extLst>
              <p:ext uri="{D42A27DB-BD31-4B8C-83A1-F6EECF244321}">
                <p14:modId xmlns:p14="http://schemas.microsoft.com/office/powerpoint/2010/main" val="2129327574"/>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85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C99F05-51D0-9F48-8091-1D7FCED07A2D}"/>
              </a:ext>
            </a:extLst>
          </p:cNvPr>
          <p:cNvSpPr>
            <a:spLocks noGrp="1"/>
          </p:cNvSpPr>
          <p:nvPr>
            <p:ph type="title"/>
          </p:nvPr>
        </p:nvSpPr>
        <p:spPr>
          <a:xfrm>
            <a:off x="178904" y="946800"/>
            <a:ext cx="3613482" cy="4689475"/>
          </a:xfrm>
        </p:spPr>
        <p:txBody>
          <a:bodyPr anchor="t">
            <a:normAutofit/>
          </a:bodyPr>
          <a:lstStyle/>
          <a:p>
            <a:pPr algn="ctr"/>
            <a:br>
              <a:rPr lang="en-US" b="1" dirty="0"/>
            </a:br>
            <a:br>
              <a:rPr lang="en-US" b="1" dirty="0"/>
            </a:br>
            <a:br>
              <a:rPr lang="en-US" b="1" dirty="0"/>
            </a:br>
            <a:r>
              <a:rPr lang="en-US" b="1" dirty="0"/>
              <a:t>Section III:  The Theory-of-the-firm Foundations of CF</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01CBDE98-17DF-3F0E-0754-48F4ED0AB9E8}"/>
              </a:ext>
            </a:extLst>
          </p:cNvPr>
          <p:cNvGraphicFramePr>
            <a:graphicFrameLocks noGrp="1"/>
          </p:cNvGraphicFramePr>
          <p:nvPr>
            <p:ph idx="1"/>
            <p:extLst>
              <p:ext uri="{D42A27DB-BD31-4B8C-83A1-F6EECF244321}">
                <p14:modId xmlns:p14="http://schemas.microsoft.com/office/powerpoint/2010/main" val="4257006709"/>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19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48C956-83B3-884B-B8FC-EB42DB9540C2}"/>
              </a:ext>
            </a:extLst>
          </p:cNvPr>
          <p:cNvSpPr>
            <a:spLocks noGrp="1"/>
          </p:cNvSpPr>
          <p:nvPr>
            <p:ph type="title"/>
          </p:nvPr>
        </p:nvSpPr>
        <p:spPr>
          <a:xfrm>
            <a:off x="168966" y="946800"/>
            <a:ext cx="3623420" cy="4689475"/>
          </a:xfrm>
        </p:spPr>
        <p:txBody>
          <a:bodyPr anchor="t">
            <a:normAutofit/>
          </a:bodyPr>
          <a:lstStyle/>
          <a:p>
            <a:br>
              <a:rPr lang="en-US" b="1" dirty="0"/>
            </a:br>
            <a:br>
              <a:rPr lang="en-US" b="1" dirty="0"/>
            </a:br>
            <a:r>
              <a:rPr lang="en-US" b="1" dirty="0"/>
              <a:t>Section III: The Theory-of-the-firm Foundations of CF</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193E3B7-5434-4CCD-2281-CB5DF4371277}"/>
              </a:ext>
            </a:extLst>
          </p:cNvPr>
          <p:cNvGraphicFramePr>
            <a:graphicFrameLocks noGrp="1"/>
          </p:cNvGraphicFramePr>
          <p:nvPr>
            <p:ph idx="1"/>
            <p:extLst>
              <p:ext uri="{D42A27DB-BD31-4B8C-83A1-F6EECF244321}">
                <p14:modId xmlns:p14="http://schemas.microsoft.com/office/powerpoint/2010/main" val="2660507621"/>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88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6" name="Rectangle 7">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DEEE35-A1FB-A140-A610-6FD379AEE129}"/>
              </a:ext>
            </a:extLst>
          </p:cNvPr>
          <p:cNvSpPr>
            <a:spLocks noGrp="1"/>
          </p:cNvSpPr>
          <p:nvPr>
            <p:ph type="title"/>
          </p:nvPr>
        </p:nvSpPr>
        <p:spPr>
          <a:xfrm>
            <a:off x="1080000" y="1508125"/>
            <a:ext cx="3899982" cy="3838576"/>
          </a:xfrm>
        </p:spPr>
        <p:txBody>
          <a:bodyPr anchor="ctr">
            <a:normAutofit/>
          </a:bodyPr>
          <a:lstStyle/>
          <a:p>
            <a:pPr algn="ctr"/>
            <a:r>
              <a:rPr lang="en-US" b="1"/>
              <a:t>Section III: The Theory-of-the-firm Foundations of CF</a:t>
            </a:r>
            <a:endParaRPr lang="en-US" b="1" dirty="0"/>
          </a:p>
        </p:txBody>
      </p:sp>
      <p:grpSp>
        <p:nvGrpSpPr>
          <p:cNvPr id="97" name="Group 9">
            <a:extLst>
              <a:ext uri="{FF2B5EF4-FFF2-40B4-BE49-F238E27FC236}">
                <a16:creationId xmlns:a16="http://schemas.microsoft.com/office/drawing/2014/main" id="{317C5DB0-7DD2-458D-B2D6-43AD6AB88B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4357" y="198422"/>
            <a:ext cx="788808" cy="1273628"/>
            <a:chOff x="554357" y="198422"/>
            <a:chExt cx="788808" cy="1273628"/>
          </a:xfrm>
        </p:grpSpPr>
        <p:sp>
          <p:nvSpPr>
            <p:cNvPr id="11" name="Oval 10">
              <a:extLst>
                <a:ext uri="{FF2B5EF4-FFF2-40B4-BE49-F238E27FC236}">
                  <a16:creationId xmlns:a16="http://schemas.microsoft.com/office/drawing/2014/main" id="{E7C83ECF-756B-4492-843B-918CC1105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002750" y="198422"/>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2" name="Group 11">
              <a:extLst>
                <a:ext uri="{FF2B5EF4-FFF2-40B4-BE49-F238E27FC236}">
                  <a16:creationId xmlns:a16="http://schemas.microsoft.com/office/drawing/2014/main" id="{FF058DD3-3916-4C08-B24C-579AB28BC6F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554357" y="402322"/>
              <a:ext cx="641183" cy="1069728"/>
              <a:chOff x="6484112" y="2967038"/>
              <a:chExt cx="641183" cy="1069728"/>
            </a:xfrm>
          </p:grpSpPr>
          <p:grpSp>
            <p:nvGrpSpPr>
              <p:cNvPr id="13" name="Group 12">
                <a:extLst>
                  <a:ext uri="{FF2B5EF4-FFF2-40B4-BE49-F238E27FC236}">
                    <a16:creationId xmlns:a16="http://schemas.microsoft.com/office/drawing/2014/main" id="{8D110D46-B042-4353-93DE-70E69ECEA5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8" name="Freeform 68">
                  <a:extLst>
                    <a:ext uri="{FF2B5EF4-FFF2-40B4-BE49-F238E27FC236}">
                      <a16:creationId xmlns:a16="http://schemas.microsoft.com/office/drawing/2014/main" id="{E214E373-86E1-401E-AED2-85946BACF9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69">
                  <a:extLst>
                    <a:ext uri="{FF2B5EF4-FFF2-40B4-BE49-F238E27FC236}">
                      <a16:creationId xmlns:a16="http://schemas.microsoft.com/office/drawing/2014/main" id="{1691C68F-E553-4087-B3CD-06675355AA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9" name="Line 70">
                  <a:extLst>
                    <a:ext uri="{FF2B5EF4-FFF2-40B4-BE49-F238E27FC236}">
                      <a16:creationId xmlns:a16="http://schemas.microsoft.com/office/drawing/2014/main" id="{B13009C4-8616-47EF-BB18-A5E66A51929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0" name="Group 13">
                <a:extLst>
                  <a:ext uri="{FF2B5EF4-FFF2-40B4-BE49-F238E27FC236}">
                    <a16:creationId xmlns:a16="http://schemas.microsoft.com/office/drawing/2014/main" id="{7926455A-FC5C-4B86-8A74-CE4D2F87D4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5" name="Freeform 68">
                  <a:extLst>
                    <a:ext uri="{FF2B5EF4-FFF2-40B4-BE49-F238E27FC236}">
                      <a16:creationId xmlns:a16="http://schemas.microsoft.com/office/drawing/2014/main" id="{A78AACFD-FC9C-4CB1-A53D-E25D19AB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9">
                  <a:extLst>
                    <a:ext uri="{FF2B5EF4-FFF2-40B4-BE49-F238E27FC236}">
                      <a16:creationId xmlns:a16="http://schemas.microsoft.com/office/drawing/2014/main" id="{7642CF8C-E6A9-4EBD-8606-8C51CFA327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Line 70">
                  <a:extLst>
                    <a:ext uri="{FF2B5EF4-FFF2-40B4-BE49-F238E27FC236}">
                      <a16:creationId xmlns:a16="http://schemas.microsoft.com/office/drawing/2014/main" id="{1EDA345F-CA5B-4CCA-B550-CF69B956A6D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22" name="Straight Connector 21">
            <a:extLst>
              <a:ext uri="{FF2B5EF4-FFF2-40B4-BE49-F238E27FC236}">
                <a16:creationId xmlns:a16="http://schemas.microsoft.com/office/drawing/2014/main" id="{4171395C-0D5B-4C83-8CEB-2648A22390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B14EFE2-3A65-2E4E-B904-9E9623E7515A}"/>
              </a:ext>
            </a:extLst>
          </p:cNvPr>
          <p:cNvSpPr>
            <a:spLocks noGrp="1"/>
          </p:cNvSpPr>
          <p:nvPr>
            <p:ph idx="1"/>
          </p:nvPr>
        </p:nvSpPr>
        <p:spPr>
          <a:xfrm>
            <a:off x="5685184" y="1079499"/>
            <a:ext cx="5796171" cy="4689476"/>
          </a:xfrm>
        </p:spPr>
        <p:txBody>
          <a:bodyPr anchor="ctr">
            <a:normAutofit/>
          </a:bodyPr>
          <a:lstStyle/>
          <a:p>
            <a:pPr>
              <a:buClrTx/>
              <a:buFont typeface="Wingdings" pitchFamily="2" charset="2"/>
              <a:buChar char="§"/>
            </a:pPr>
            <a:r>
              <a:rPr lang="en-US" sz="2400" dirty="0">
                <a:latin typeface="Goudy Old Style" panose="02020502050305020303" pitchFamily="18" charset="77"/>
              </a:rPr>
              <a:t>Existing Theories of the Firm… And their Incompleteness</a:t>
            </a:r>
          </a:p>
          <a:p>
            <a:pPr lvl="2">
              <a:buClrTx/>
            </a:pPr>
            <a:r>
              <a:rPr lang="en-US" sz="2400" dirty="0">
                <a:latin typeface="Goudy Old Style" panose="02020502050305020303" pitchFamily="18" charset="77"/>
              </a:rPr>
              <a:t>Firm as a Nexus of Explicit and Implicit Contracts</a:t>
            </a:r>
          </a:p>
          <a:p>
            <a:pPr lvl="2">
              <a:buClrTx/>
            </a:pPr>
            <a:r>
              <a:rPr lang="en-US" sz="2400" dirty="0">
                <a:latin typeface="Goudy Old Style" panose="02020502050305020303" pitchFamily="18" charset="77"/>
              </a:rPr>
              <a:t>Firm as a Collection of Growth Options</a:t>
            </a:r>
          </a:p>
          <a:p>
            <a:pPr lvl="2">
              <a:buClrTx/>
            </a:pPr>
            <a:r>
              <a:rPr lang="en-US" sz="2400" dirty="0">
                <a:latin typeface="Goudy Old Style" panose="02020502050305020303" pitchFamily="18" charset="77"/>
              </a:rPr>
              <a:t>Firm as a Collection of Assets</a:t>
            </a:r>
          </a:p>
        </p:txBody>
      </p:sp>
    </p:spTree>
    <p:extLst>
      <p:ext uri="{BB962C8B-B14F-4D97-AF65-F5344CB8AC3E}">
        <p14:creationId xmlns:p14="http://schemas.microsoft.com/office/powerpoint/2010/main" val="29928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FEA32B-DE7B-6E49-9111-2CBDF23C4101}"/>
              </a:ext>
            </a:extLst>
          </p:cNvPr>
          <p:cNvSpPr>
            <a:spLocks noGrp="1"/>
          </p:cNvSpPr>
          <p:nvPr>
            <p:ph type="title"/>
          </p:nvPr>
        </p:nvSpPr>
        <p:spPr>
          <a:xfrm>
            <a:off x="248479" y="946800"/>
            <a:ext cx="3876258" cy="4689475"/>
          </a:xfrm>
        </p:spPr>
        <p:txBody>
          <a:bodyPr anchor="t">
            <a:normAutofit/>
          </a:bodyPr>
          <a:lstStyle/>
          <a:p>
            <a:br>
              <a:rPr lang="en-US" b="1" dirty="0"/>
            </a:br>
            <a:br>
              <a:rPr lang="en-US" b="1" dirty="0"/>
            </a:br>
            <a:br>
              <a:rPr lang="en-US" b="1" dirty="0"/>
            </a:br>
            <a:r>
              <a:rPr lang="en-US" b="1" dirty="0"/>
              <a:t>The Firm as a              Nexus of Explicit and Implicit Contracts</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388FC52-142E-9DF2-20D4-E458682FC715}"/>
              </a:ext>
            </a:extLst>
          </p:cNvPr>
          <p:cNvGraphicFramePr>
            <a:graphicFrameLocks noGrp="1"/>
          </p:cNvGraphicFramePr>
          <p:nvPr>
            <p:ph idx="1"/>
            <p:extLst>
              <p:ext uri="{D42A27DB-BD31-4B8C-83A1-F6EECF244321}">
                <p14:modId xmlns:p14="http://schemas.microsoft.com/office/powerpoint/2010/main" val="170484745"/>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9072738"/>
      </p:ext>
    </p:extLst>
  </p:cSld>
  <p:clrMapOvr>
    <a:masterClrMapping/>
  </p:clrMapOvr>
</p:sld>
</file>

<file path=ppt/theme/theme1.xml><?xml version="1.0" encoding="utf-8"?>
<a:theme xmlns:a="http://schemas.openxmlformats.org/drawingml/2006/main" name="FrostyVTI">
  <a:themeElements>
    <a:clrScheme name="AnalogousFromLightSeedRightStep">
      <a:dk1>
        <a:srgbClr val="000000"/>
      </a:dk1>
      <a:lt1>
        <a:srgbClr val="FFFFFF"/>
      </a:lt1>
      <a:dk2>
        <a:srgbClr val="333820"/>
      </a:dk2>
      <a:lt2>
        <a:srgbClr val="E8E5E2"/>
      </a:lt2>
      <a:accent1>
        <a:srgbClr val="87A4C7"/>
      </a:accent1>
      <a:accent2>
        <a:srgbClr val="787BC1"/>
      </a:accent2>
      <a:accent3>
        <a:srgbClr val="A791CC"/>
      </a:accent3>
      <a:accent4>
        <a:srgbClr val="B278C1"/>
      </a:accent4>
      <a:accent5>
        <a:srgbClr val="CC91BF"/>
      </a:accent5>
      <a:accent6>
        <a:srgbClr val="C17893"/>
      </a:accent6>
      <a:hlink>
        <a:srgbClr val="9A7E5D"/>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1452</Words>
  <Application>Microsoft Office PowerPoint</Application>
  <PresentationFormat>Widescreen</PresentationFormat>
  <Paragraphs>100</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Avenir Next LT Pro</vt:lpstr>
      <vt:lpstr>Calibri</vt:lpstr>
      <vt:lpstr>Garamond</vt:lpstr>
      <vt:lpstr>Goudy Old Style</vt:lpstr>
      <vt:lpstr>Wingdings</vt:lpstr>
      <vt:lpstr>FrostyVTI</vt:lpstr>
      <vt:lpstr>In Search of New Foundations Luigi Zingales</vt:lpstr>
      <vt:lpstr>Key Arguments and Contributions</vt:lpstr>
      <vt:lpstr>Five Sections of this Article</vt:lpstr>
      <vt:lpstr>   Section I: What is                 Corporate Finance? </vt:lpstr>
      <vt:lpstr>Sections I and II: Not Just Semantics –                                        Origins of Corporate Finance</vt:lpstr>
      <vt:lpstr>   Section III:  The Theory-of-the-firm Foundations of CF</vt:lpstr>
      <vt:lpstr>  Section III: The Theory-of-the-firm Foundations of CF</vt:lpstr>
      <vt:lpstr>Section III: The Theory-of-the-firm Foundations of CF</vt:lpstr>
      <vt:lpstr>   The Firm as a              Nexus of Explicit and Implicit Contracts</vt:lpstr>
      <vt:lpstr>The Firm as a Collection of      Growth Options</vt:lpstr>
      <vt:lpstr>Firm as a Collection of Assets</vt:lpstr>
      <vt:lpstr>PowerPoint Presentation</vt:lpstr>
      <vt:lpstr>The New Firm </vt:lpstr>
      <vt:lpstr>Features of the “old” and “new” firm</vt:lpstr>
      <vt:lpstr>Section V: A New Agenda</vt:lpstr>
      <vt:lpstr>Part B: An Attempt</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search of New Foundations  _ Luigi Zingales</dc:title>
  <dc:creator>Chhillar, Deepika</dc:creator>
  <cp:lastModifiedBy>Mahoney, Joseph T</cp:lastModifiedBy>
  <cp:revision>13</cp:revision>
  <dcterms:created xsi:type="dcterms:W3CDTF">2021-02-15T06:07:11Z</dcterms:created>
  <dcterms:modified xsi:type="dcterms:W3CDTF">2023-02-07T23:15:33Z</dcterms:modified>
</cp:coreProperties>
</file>